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 autoAdjust="0"/>
  </p:normalViewPr>
  <p:slideViewPr>
    <p:cSldViewPr>
      <p:cViewPr>
        <p:scale>
          <a:sx n="122" d="100"/>
          <a:sy n="122" d="100"/>
        </p:scale>
        <p:origin x="-150" y="2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ush\Desktop\&#1040;&#1083;&#1080;&#1089;&#1072;\&#1055;&#1091;&#1073;&#1083;&#1080;&#1095;&#1085;&#1099;&#1077;%20&#1089;&#1083;&#1091;&#1096;&#1072;&#1085;&#1080;&#1103;\9%20&#1084;&#1077;&#1089;_&#1057;&#1088;&#1072;&#1074;&#1085;&#1080;&#1090;&#1077;&#1083;&#1100;&#1085;&#1099;&#1081;%20&#1072;&#1085;&#1072;&#1083;&#1080;&#1079;%20&#1087;&#1086;%20&#1088;&#1072;&#1089;&#1089;&#1083;&#1077;&#1076;&#1086;&#1074;&#1072;&#1085;&#1080;&#1102;%20&#1058;&#105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ush\Desktop\&#1040;&#1083;&#1080;&#1089;&#1072;\&#1055;&#1091;&#1073;&#1083;&#1080;&#1095;&#1085;&#1099;&#1077;%20&#1089;&#1083;&#1091;&#1096;&#1072;&#1085;&#1080;&#1103;\9%20&#1084;&#1077;&#1089;_&#1057;&#1088;&#1072;&#1074;&#1085;&#1080;&#1090;&#1077;&#1083;&#1100;&#1085;&#1099;&#1081;%20&#1072;&#1085;&#1072;&#1083;&#1080;&#1079;%20&#1087;&#1086;%20&#1088;&#1072;&#1089;&#1089;&#1083;&#1077;&#1076;&#1086;&#1074;&#1072;&#1085;&#1080;&#1102;%20&#1058;&#1053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ush\Desktop\&#1040;&#1083;&#1080;&#1089;&#1072;\&#1055;&#1091;&#1073;&#1083;&#1080;&#1095;&#1085;&#1099;&#1077;%20&#1089;&#1083;&#1091;&#1096;&#1072;&#1085;&#1080;&#1103;\9%20&#1084;&#1077;&#1089;_&#1057;&#1088;&#1072;&#1074;&#1085;&#1080;&#1090;&#1077;&#1083;&#1100;&#1085;&#1099;&#1081;%20&#1072;&#1085;&#1072;&#1083;&#1080;&#1079;%20&#1087;&#1086;%20&#1088;&#1072;&#1089;&#1089;&#1083;&#1077;&#1076;&#1086;&#1074;&#1072;&#1085;&#1080;&#1102;%20&#1058;&#105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 i="1"/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575928008998868E-2"/>
          <c:y val="0.24080181813128054"/>
          <c:w val="0.91193417633140683"/>
          <c:h val="0.631554847496704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Лист2!$B$5</c:f>
              <c:strCache>
                <c:ptCount val="1"/>
                <c:pt idx="0">
                  <c:v>Общее количество аварийных отключений в сетях 35 кВ и выше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822027681322443E-2"/>
                  <c:y val="-5.4916779470362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666666666666664E-2"/>
                  <c:y val="-6.4814814814814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Лист2!$C$4:$D$4</c:f>
              <c:strCache>
                <c:ptCount val="2"/>
                <c:pt idx="0">
                  <c:v>9 месяцев 2023 года</c:v>
                </c:pt>
                <c:pt idx="1">
                  <c:v>9 месяцев 2024 года</c:v>
                </c:pt>
              </c:strCache>
            </c:strRef>
          </c:cat>
          <c:val>
            <c:numRef>
              <c:f>Лист2!$C$5:$D$5</c:f>
              <c:numCache>
                <c:formatCode>General</c:formatCode>
                <c:ptCount val="2"/>
                <c:pt idx="0">
                  <c:v>1435</c:v>
                </c:pt>
                <c:pt idx="1">
                  <c:v>1474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182400"/>
        <c:axId val="116536448"/>
        <c:axId val="0"/>
      </c:bar3DChart>
      <c:catAx>
        <c:axId val="116182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16536448"/>
        <c:crosses val="autoZero"/>
        <c:auto val="1"/>
        <c:lblAlgn val="ctr"/>
        <c:lblOffset val="100"/>
        <c:noMultiLvlLbl val="0"/>
      </c:catAx>
      <c:valAx>
        <c:axId val="116536448"/>
        <c:scaling>
          <c:orientation val="minMax"/>
          <c:min val="1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i="1"/>
                </a:pPr>
                <a:r>
                  <a:rPr lang="ru-RU" i="1"/>
                  <a:t>Шт.</a:t>
                </a:r>
              </a:p>
            </c:rich>
          </c:tx>
          <c:layout>
            <c:manualLayout>
              <c:xMode val="edge"/>
              <c:yMode val="edge"/>
              <c:x val="4.8751968503936996E-2"/>
              <c:y val="0.2893445610965298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1618240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solidFill>
        <a:srgbClr val="44546A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8.9656445616053723E-2"/>
          <c:y val="1.9704433497536946E-2"/>
        </c:manualLayout>
      </c:layout>
      <c:overlay val="0"/>
      <c:txPr>
        <a:bodyPr/>
        <a:lstStyle/>
        <a:p>
          <a:pPr>
            <a:defRPr sz="1600" i="1"/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217175013970628E-2"/>
          <c:y val="0.35565261238896861"/>
          <c:w val="0.93978282498602939"/>
          <c:h val="0.508973662774911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Лист2!$B$6</c:f>
              <c:strCache>
                <c:ptCount val="1"/>
                <c:pt idx="0">
                  <c:v>Участие представителей Сибирского управления Ростехнадзора в расследованиях причин аварий в организациях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166666666666672E-2"/>
                  <c:y val="-6.9444444444444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666666666666664E-2"/>
                  <c:y val="-6.4814814814814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Лист2!$C$4:$D$4</c:f>
              <c:strCache>
                <c:ptCount val="2"/>
                <c:pt idx="0">
                  <c:v>9 месяцев 2023 года</c:v>
                </c:pt>
                <c:pt idx="1">
                  <c:v>9 месяцев 2024 года</c:v>
                </c:pt>
              </c:strCache>
            </c:strRef>
          </c:cat>
          <c:val>
            <c:numRef>
              <c:f>Лист2!$C$6:$D$6</c:f>
              <c:numCache>
                <c:formatCode>General</c:formatCode>
                <c:ptCount val="2"/>
                <c:pt idx="0">
                  <c:v>89</c:v>
                </c:pt>
                <c:pt idx="1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553600"/>
        <c:axId val="116555136"/>
        <c:axId val="0"/>
      </c:bar3DChart>
      <c:catAx>
        <c:axId val="116553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16555136"/>
        <c:crosses val="autoZero"/>
        <c:auto val="1"/>
        <c:lblAlgn val="ctr"/>
        <c:lblOffset val="100"/>
        <c:noMultiLvlLbl val="0"/>
      </c:catAx>
      <c:valAx>
        <c:axId val="11655513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i="1"/>
                </a:pPr>
                <a:r>
                  <a:rPr lang="ru-RU" i="1"/>
                  <a:t>Шт.</a:t>
                </a:r>
              </a:p>
            </c:rich>
          </c:tx>
          <c:layout>
            <c:manualLayout>
              <c:xMode val="edge"/>
              <c:yMode val="edge"/>
              <c:x val="0.12944984930318826"/>
              <c:y val="0.378014429230828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16553600"/>
        <c:crosses val="autoZero"/>
        <c:crossBetween val="between"/>
      </c:valAx>
    </c:plotArea>
    <c:plotVisOnly val="1"/>
    <c:dispBlanksAs val="gap"/>
    <c:showDLblsOverMax val="0"/>
  </c:chart>
  <c:spPr>
    <a:noFill/>
    <a:ln>
      <a:solidFill>
        <a:srgbClr val="44546A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5052164131657456"/>
          <c:y val="0"/>
        </c:manualLayout>
      </c:layout>
      <c:overlay val="0"/>
      <c:txPr>
        <a:bodyPr/>
        <a:lstStyle/>
        <a:p>
          <a:pPr>
            <a:defRPr sz="1600" i="1"/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584537169074339E-2"/>
          <c:y val="0.15765044994375704"/>
          <c:w val="0.9265186930373861"/>
          <c:h val="0.726369568387285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Лист2!$B$7</c:f>
              <c:strCache>
                <c:ptCount val="1"/>
                <c:pt idx="0">
                  <c:v>Разработано мероприятий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166666666666672E-2"/>
                  <c:y val="-6.9444444444444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666666666666664E-2"/>
                  <c:y val="-6.4814814814814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Лист2!$C$4:$D$4</c:f>
              <c:strCache>
                <c:ptCount val="2"/>
                <c:pt idx="0">
                  <c:v>9 месяцев 2023 года</c:v>
                </c:pt>
                <c:pt idx="1">
                  <c:v>9 месяцев 2024 года</c:v>
                </c:pt>
              </c:strCache>
            </c:strRef>
          </c:cat>
          <c:val>
            <c:numRef>
              <c:f>Лист2!$C$7:$D$7</c:f>
              <c:numCache>
                <c:formatCode>General</c:formatCode>
                <c:ptCount val="2"/>
                <c:pt idx="0">
                  <c:v>341</c:v>
                </c:pt>
                <c:pt idx="1">
                  <c:v>167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850496"/>
        <c:axId val="117852032"/>
        <c:axId val="0"/>
      </c:bar3DChart>
      <c:catAx>
        <c:axId val="117850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17852032"/>
        <c:crosses val="autoZero"/>
        <c:auto val="1"/>
        <c:lblAlgn val="ctr"/>
        <c:lblOffset val="100"/>
        <c:noMultiLvlLbl val="0"/>
      </c:catAx>
      <c:valAx>
        <c:axId val="11785203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i="1"/>
                </a:pPr>
                <a:r>
                  <a:rPr lang="ru-RU" i="1"/>
                  <a:t>Шт.</a:t>
                </a:r>
              </a:p>
            </c:rich>
          </c:tx>
          <c:layout>
            <c:manualLayout>
              <c:xMode val="edge"/>
              <c:yMode val="edge"/>
              <c:x val="8.6019073702743684E-2"/>
              <c:y val="0.165256914564462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1785049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2"/>
      </a:solidFill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D4DBD-966C-4924-824C-80C65E620333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1C689-55AB-45B3-A003-7303371EB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7597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83A45-A7C3-47BA-9DA8-EBC23F4141F4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C3418-D888-45B0-B0FD-6FF18C63B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480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137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95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95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95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95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95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95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95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95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95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95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95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95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6B0886-7CC4-48BE-9508-E58947A05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934744B-5116-4A3F-9370-F3DA4C830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960268D-FF48-4D29-947A-10D0AC52F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F87769C-B7ED-491D-BD98-C43520DBD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1244B92-09F9-44D5-B16E-A42F629A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68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9D6488-FCC9-469D-B8E3-A993864D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A2D8CD8-7ABD-4D32-9FEB-9B383A334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9B3D792-525A-4564-B226-FD6B5266C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6E12813-A484-466B-8715-C59AE576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6569D1C-6BD3-4E33-A14D-D6C3D2769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5B10F11-89C7-4D79-8CE1-A4920BB6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3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C1F0B6-D899-47A0-9902-B02AEB99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517D173-45FA-47F1-B463-BCAFB2A35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ED036C6-4F8E-4990-A3F2-9B358ACBD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5C9BA41-A26A-4A1C-8EEB-F5F8DA739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FFD4ED4-EF5B-408F-AB91-E96116BC47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228E852-10A2-4D83-82CC-3C69E60B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47EFE6A-C788-4C38-85D3-D8850237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827B07E-0595-4EA5-B842-7DFBA639D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48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BC2C04-A04E-4107-BC02-5A63314B0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80FE674-A3AE-40DF-B81B-D6FED07F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D0F60AB-FE59-4CC4-BA31-142F10838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D948347-2DE3-41CB-B40D-16F05F20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1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0E18A28-5B78-4579-99BE-7981E42CA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92CF49C-9329-4F90-8DDA-EC747BF38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902D21B-51EB-447F-90BE-6B725D2FC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17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98CC1D-15E5-4100-9F99-D201A24C2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6C37138-8F68-4DFE-B10B-743E748AC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80EC7F5-08BC-4732-A6F4-0C59BEAFD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FBA175A-CCE4-4877-8817-A628ECC73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0DCB5C8-9D4F-4F0B-B597-E68D7E87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B5D39A9-DABC-4DBB-B922-93420FF4A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65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91D8DB-4377-4950-B876-3E3A54CF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06D0890-AF25-4A13-BF39-D8EEEC64E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C1AE182-7091-4DBA-AB79-CBC975922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BCA148D-ED83-4BC6-83D0-64BD340A6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ECF9A8F-FEF3-4CB8-B58D-0918A1B42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13FFA4D-FB64-4E92-8546-FB685DACC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97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DB31F1-228C-40C6-B624-23A343ED1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CABE0B7-56FC-48BA-A39C-37B34F97B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EBB1945-AD24-4E84-9DFC-5B8E51279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567EE48-2B60-401E-B494-3A7CABF49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8CBCE7A-E85A-400A-AF65-F54094635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54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6811A02-99BC-4B98-B939-926504C04D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CAE9657-1D00-4C11-B9F1-F1CA044FC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795D028-7514-44D2-B893-C66F067C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AD452EE-B597-4B8F-9ED0-7A14B57EB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4D2DED1-D988-4FF5-901D-CEA1F83B7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68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0B504799-5A5B-4904-96F0-E39EDC0290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19263"/>
            <a:ext cx="12192000" cy="51387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68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0ABFC8D9-3E46-4244-BCF8-DF828263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0"/>
            <a:ext cx="11946000" cy="11415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6">
            <a:extLst>
              <a:ext uri="{FF2B5EF4-FFF2-40B4-BE49-F238E27FC236}">
                <a16:creationId xmlns="" xmlns:a16="http://schemas.microsoft.com/office/drawing/2014/main" id="{D5ACAE7A-E405-438C-BF4B-A37C1D7BBD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26000" y="2079000"/>
            <a:ext cx="5220000" cy="4230000"/>
          </a:xfrm>
        </p:spPr>
      </p:sp>
    </p:spTree>
    <p:extLst>
      <p:ext uri="{BB962C8B-B14F-4D97-AF65-F5344CB8AC3E}">
        <p14:creationId xmlns:p14="http://schemas.microsoft.com/office/powerpoint/2010/main" val="53283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FB528B-4022-481C-B4C4-547E2E58A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93A88FE-2B8F-4A7F-8115-58A11752B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962E446-084A-4B5F-8B64-A7A2870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FB9AD15-C6D5-4FF2-A8FA-F855066B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71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95E33173-FD76-4096-9269-4DAF27939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88" y="2304000"/>
            <a:ext cx="5960712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47BCC956-CB20-44D2-9E97-FD4B3765EE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70688" y="0"/>
            <a:ext cx="5421312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ED4F1DA6-0E09-4DDD-91BB-50C934A988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6063" y="3968750"/>
            <a:ext cx="6029325" cy="1979613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6646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414338"/>
            <a:ext cx="5489575" cy="283527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88F824-2714-40D3-B7D1-032D9A70C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3" y="430470"/>
            <a:ext cx="5084575" cy="117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2C7CB63-4F12-4BAC-9F52-10E4ABCEE4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425" y="1944688"/>
            <a:ext cx="5040313" cy="46799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8C099E3E-6BA6-42CC-BA32-79F47F91AB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3608388"/>
            <a:ext cx="5489575" cy="30162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68070353-59AD-4E85-AD00-AD390EB609E5}"/>
              </a:ext>
            </a:extLst>
          </p:cNvPr>
          <p:cNvSpPr/>
          <p:nvPr userDrawn="1"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97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EE3F739-19A4-4190-A1FA-67EFCD502D1C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4051" y="593725"/>
            <a:ext cx="5489575" cy="2857398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43751F-5479-412E-84EF-955FC9844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0" y="593725"/>
            <a:ext cx="5151949" cy="10388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9A74BD7-8B5C-49BC-B03B-A549B6105B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6363" y="1944688"/>
            <a:ext cx="5151437" cy="481488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E2C0238A-CE92-48A9-B41C-AC423CC575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3833813"/>
            <a:ext cx="5489575" cy="29257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D3B8627-E627-4634-B66D-3D27D79305E7}"/>
              </a:ext>
            </a:extLst>
          </p:cNvPr>
          <p:cNvSpPr/>
          <p:nvPr userDrawn="1"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1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122" y="548862"/>
            <a:ext cx="5489575" cy="576027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944688-CD4C-42A4-912B-9CC26638C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000" y="548862"/>
            <a:ext cx="5188878" cy="1038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F013647-54DF-4DD1-9AF0-D3F96F826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0325" y="1898650"/>
            <a:ext cx="5189538" cy="44100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8B21DE2-9ECB-4665-9E2C-CBAAA3FFEAB7}"/>
              </a:ext>
            </a:extLst>
          </p:cNvPr>
          <p:cNvSpPr/>
          <p:nvPr userDrawn="1"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11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33E598D-FE35-4AD2-85C8-760070BD09E5}"/>
              </a:ext>
            </a:extLst>
          </p:cNvPr>
          <p:cNvSpPr/>
          <p:nvPr userDrawn="1"/>
        </p:nvSpPr>
        <p:spPr>
          <a:xfrm>
            <a:off x="6110304" y="0"/>
            <a:ext cx="608169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5999" y="548863"/>
            <a:ext cx="4552169" cy="28801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F013647-54DF-4DD1-9AF0-D3F96F826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0325" y="1898650"/>
            <a:ext cx="5189538" cy="44100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1E5354C2-B4DE-450B-8855-78EE895C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22" y="3699001"/>
            <a:ext cx="5226067" cy="765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FB99D29D-3056-4958-A0C3-FB6C590DB2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2138" y="4733925"/>
            <a:ext cx="5226050" cy="18446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7656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4459DED-C11A-4511-A847-493005395558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B541E7-5B4D-43E5-8F59-EBDE70BC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081C85-17C3-4494-ADC5-41279F506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FDFDBC3-9040-454D-921A-8EFEBEB7EFA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D23225-A6EB-4C9E-BE2E-B9D55EC99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B195F4-6F69-45A4-A776-426F59E30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DD8BE2-7D6B-4A75-8335-D690B278F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8112EC0-B9D9-4A20-8B06-52909BCCC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94B120D-5D0E-4B47-AF11-603E420E9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presentation-creation.ru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B614CC-0DBF-4422-9735-A1F761FA8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3F02BD0-B6F7-4FC4-BE38-C3F830845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067E77E-7D10-4DF2-B1C4-409B43294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B76696-11F7-4C3D-B4AD-F6CDDE256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D6E1899-C8AF-4B4F-84CC-61C783520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1"/>
            <a:extLst>
              <a:ext uri="{FF2B5EF4-FFF2-40B4-BE49-F238E27FC236}">
                <a16:creationId xmlns="" xmlns:a16="http://schemas.microsoft.com/office/drawing/2014/main" id="{C1F857D3-07AD-4545-9B12-410A92E911DF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2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61" r:id="rId4"/>
    <p:sldLayoutId id="2147483662" r:id="rId5"/>
    <p:sldLayoutId id="2147483664" r:id="rId6"/>
    <p:sldLayoutId id="2147483667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5" r:id="rId18"/>
    <p:sldLayoutId id="2147483666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gif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 descr="C:\А.И. Глушкова\03_Доклады\13_Доклад ОЗП АК_06.10.2023\Картинки\zeTJRwRPa-sca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400" y="9413"/>
            <a:ext cx="9361040" cy="6839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8AB3532-04C3-482F-8BCE-8461B638FCC7}"/>
              </a:ext>
            </a:extLst>
          </p:cNvPr>
          <p:cNvSpPr/>
          <p:nvPr/>
        </p:nvSpPr>
        <p:spPr>
          <a:xfrm>
            <a:off x="0" y="0"/>
            <a:ext cx="67905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D3FBA7F-EBC3-4FC4-AA25-E00F690EAC3C}"/>
              </a:ext>
            </a:extLst>
          </p:cNvPr>
          <p:cNvSpPr/>
          <p:nvPr/>
        </p:nvSpPr>
        <p:spPr>
          <a:xfrm>
            <a:off x="0" y="2439000"/>
            <a:ext cx="7221000" cy="234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F3D3C8F1-35F6-4953-A284-EAEA09E1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88" y="2281499"/>
            <a:ext cx="6545712" cy="2497501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готовности субъектов электроэнергетики к осенне-зимнему периоду 2024-2025 годов. </a:t>
            </a:r>
            <a:b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Проблемные вопросы, возникающие при подготовке субъектов электроэнергетики к осенне-зимнему периоду 2024-2025 годов</a:t>
            </a:r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="" xmlns:a16="http://schemas.microsoft.com/office/drawing/2014/main" id="{3AA26D27-2381-4362-A21E-FADC2A833282}"/>
              </a:ext>
            </a:extLst>
          </p:cNvPr>
          <p:cNvSpPr/>
          <p:nvPr/>
        </p:nvSpPr>
        <p:spPr>
          <a:xfrm>
            <a:off x="6790544" y="2124000"/>
            <a:ext cx="430456" cy="314999"/>
          </a:xfrm>
          <a:prstGeom prst="rtTriangle">
            <a:avLst/>
          </a:prstGeom>
          <a:solidFill>
            <a:srgbClr val="00B05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="" xmlns:a16="http://schemas.microsoft.com/office/drawing/2014/main" id="{5D92CB75-01D8-467F-9C1D-90981489FE34}"/>
              </a:ext>
            </a:extLst>
          </p:cNvPr>
          <p:cNvSpPr/>
          <p:nvPr/>
        </p:nvSpPr>
        <p:spPr>
          <a:xfrm rot="5400000">
            <a:off x="6787267" y="4775725"/>
            <a:ext cx="430455" cy="437008"/>
          </a:xfrm>
          <a:prstGeom prst="rtTriangle">
            <a:avLst/>
          </a:prstGeom>
          <a:solidFill>
            <a:srgbClr val="00B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" y="18827"/>
            <a:ext cx="1192462" cy="117792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331640" y="-357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C000"/>
                </a:solidFill>
              </a:rPr>
              <a:t>Сибирское управление Федеральной службы по экологическому, технологическому и атомному </a:t>
            </a:r>
            <a:r>
              <a:rPr lang="ru-RU" b="1" i="1" dirty="0" smtClean="0">
                <a:solidFill>
                  <a:srgbClr val="FFC000"/>
                </a:solidFill>
              </a:rPr>
              <a:t>надзору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РОСТЕХНАДЗОР</a:t>
            </a:r>
            <a:endParaRPr lang="ru-RU" b="1" i="1" dirty="0">
              <a:solidFill>
                <a:srgbClr val="FFC00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-249000" y="501174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b="1" kern="120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i="1" dirty="0" smtClean="0">
                <a:solidFill>
                  <a:schemeClr val="bg1"/>
                </a:solidFill>
                <a:effectLst/>
              </a:rPr>
              <a:t>Бродт Виктор Анатольевич,</a:t>
            </a:r>
            <a:br>
              <a:rPr lang="ru-RU" sz="2000" i="1" dirty="0" smtClean="0">
                <a:solidFill>
                  <a:schemeClr val="bg1"/>
                </a:solidFill>
                <a:effectLst/>
              </a:rPr>
            </a:br>
            <a:r>
              <a:rPr lang="ru-RU" sz="2000" i="1" dirty="0" smtClean="0">
                <a:solidFill>
                  <a:schemeClr val="bg1"/>
                </a:solidFill>
                <a:effectLst/>
              </a:rPr>
              <a:t>заместитель руководителя</a:t>
            </a:r>
            <a:br>
              <a:rPr lang="ru-RU" sz="2000" i="1" dirty="0" smtClean="0">
                <a:solidFill>
                  <a:schemeClr val="bg1"/>
                </a:solidFill>
                <a:effectLst/>
              </a:rPr>
            </a:br>
            <a:r>
              <a:rPr lang="ru-RU" sz="2000" i="1" dirty="0" smtClean="0">
                <a:solidFill>
                  <a:schemeClr val="bg1"/>
                </a:solidFill>
                <a:effectLst/>
              </a:rPr>
              <a:t>Сибирского управления</a:t>
            </a:r>
            <a:br>
              <a:rPr lang="ru-RU" sz="2000" i="1" dirty="0" smtClean="0">
                <a:solidFill>
                  <a:schemeClr val="bg1"/>
                </a:solidFill>
                <a:effectLst/>
              </a:rPr>
            </a:br>
            <a:r>
              <a:rPr lang="ru-RU" sz="2000" i="1" dirty="0" smtClean="0">
                <a:solidFill>
                  <a:schemeClr val="bg1"/>
                </a:solidFill>
                <a:effectLst/>
              </a:rPr>
              <a:t>Ростехнадзора</a:t>
            </a:r>
            <a:endParaRPr lang="ru-RU" sz="2800" i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9070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1404000"/>
            <a:ext cx="12192000" cy="49845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0FF82343-202A-4D4B-8BA3-D03966DE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95250"/>
            <a:ext cx="10515600" cy="1325563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Подготовка субъектов электроэнергетики к отопительному периоду 2024-2025 годов</a:t>
            </a:r>
            <a:endParaRPr lang="ru-RU" sz="36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" y="18827"/>
            <a:ext cx="1192462" cy="138517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48" y="6791932"/>
            <a:ext cx="12191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426000" y="1202810"/>
            <a:ext cx="2747852" cy="201190"/>
          </a:xfrm>
          <a:prstGeom prst="rect">
            <a:avLst/>
          </a:prstGeom>
          <a:solidFill>
            <a:schemeClr val="accent1">
              <a:lumMod val="60000"/>
              <a:lumOff val="40000"/>
              <a:alpha val="7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678148" y="1202810"/>
            <a:ext cx="2747852" cy="201190"/>
          </a:xfrm>
          <a:prstGeom prst="rect">
            <a:avLst/>
          </a:prstGeom>
          <a:solidFill>
            <a:schemeClr val="accent1">
              <a:lumMod val="60000"/>
              <a:lumOff val="40000"/>
              <a:alpha val="39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01000" y="1196752"/>
            <a:ext cx="1077148" cy="252248"/>
          </a:xfrm>
          <a:prstGeom prst="rect">
            <a:avLst/>
          </a:prstGeom>
          <a:solidFill>
            <a:schemeClr val="accent1">
              <a:lumMod val="60000"/>
              <a:lumOff val="40000"/>
              <a:alpha val="9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741150" y="6422600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/>
              <a:t>10</a:t>
            </a:r>
            <a:endParaRPr lang="ru-RU" sz="2000" dirty="0"/>
          </a:p>
        </p:txBody>
      </p:sp>
      <p:pic>
        <p:nvPicPr>
          <p:cNvPr id="41986" name="Picture 2" descr="C:\Users\glush\Desktop\Алиса\Публичные слушания\1\1653319040_40-celes-club-p-fon-dlya-prezentatsii-zavod-krasivie-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84300"/>
            <a:ext cx="12192000" cy="5111750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317500" y="2006600"/>
            <a:ext cx="11734800" cy="4400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 требованием пункта 387 Правил организации технического обслуживания и ремонта объектов электроэнергетики, утвержденных приказом Минэнерго России от 25.10.2017 № 1013, периодичность работ по ремонту линий электропередачи и оборудования подстанции должна устанавливаться субъектами электроэнергетики на основании требований нормативной и технической документации, исходя из технического состояния, определяемого по результатам обходов, осмотров и испытаний.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Субъекты электроэнергетики должны устанавливать периодичность ремонтов с учетом реального технического состояния оборудования, обеспечивать проведение своевременного и качественного технического обслуживания и ремонтов.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3050" y="1473200"/>
            <a:ext cx="11734800" cy="46166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FF0000"/>
                </a:solidFill>
              </a:rPr>
              <a:t>Проблемные вопросы, возникающие при подготовке к отопительному периоду:</a:t>
            </a:r>
          </a:p>
        </p:txBody>
      </p:sp>
    </p:spTree>
    <p:extLst>
      <p:ext uri="{BB962C8B-B14F-4D97-AF65-F5344CB8AC3E}">
        <p14:creationId xmlns:p14="http://schemas.microsoft.com/office/powerpoint/2010/main" val="1658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1404000"/>
            <a:ext cx="12192000" cy="49845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03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84301"/>
            <a:ext cx="12192000" cy="5111749"/>
          </a:xfrm>
          <a:prstGeom prst="rect">
            <a:avLst/>
          </a:prstGeom>
          <a:noFill/>
        </p:spPr>
      </p:pic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0FF82343-202A-4D4B-8BA3-D03966DE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95250"/>
            <a:ext cx="10515600" cy="1325563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Подготовка субъектов электроэнергетики к отопительному периоду 2024-2025 годов</a:t>
            </a:r>
            <a:endParaRPr lang="ru-RU" sz="36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" y="18827"/>
            <a:ext cx="1192462" cy="138517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48" y="6791932"/>
            <a:ext cx="12191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426000" y="1202810"/>
            <a:ext cx="2747852" cy="201190"/>
          </a:xfrm>
          <a:prstGeom prst="rect">
            <a:avLst/>
          </a:prstGeom>
          <a:solidFill>
            <a:schemeClr val="accent1">
              <a:lumMod val="60000"/>
              <a:lumOff val="40000"/>
              <a:alpha val="7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678148" y="1202810"/>
            <a:ext cx="2747852" cy="201190"/>
          </a:xfrm>
          <a:prstGeom prst="rect">
            <a:avLst/>
          </a:prstGeom>
          <a:solidFill>
            <a:schemeClr val="accent1">
              <a:lumMod val="60000"/>
              <a:lumOff val="40000"/>
              <a:alpha val="39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01000" y="1196752"/>
            <a:ext cx="1077148" cy="252248"/>
          </a:xfrm>
          <a:prstGeom prst="rect">
            <a:avLst/>
          </a:prstGeom>
          <a:solidFill>
            <a:schemeClr val="accent1">
              <a:lumMod val="60000"/>
              <a:lumOff val="40000"/>
              <a:alpha val="9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741150" y="6422600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/>
              <a:t>11</a:t>
            </a:r>
            <a:endParaRPr lang="ru-RU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7500" y="2184400"/>
            <a:ext cx="11734800" cy="4089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ü"/>
            </a:pPr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Неукомплектованность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штата и отсутствие в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энергоснабжающих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организациях необходимого количества квалифицированных работников.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Объекты электроэнергетики должны быть обеспечены работниками, обученными, прошедшими необходимую подготовку.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энергообъектах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должна проводиться постоянная работа с персоналом.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Должны приниматься реальные действенные меры по подбору персонала и его обучению.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3050" y="1473200"/>
            <a:ext cx="11734800" cy="46166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FF0000"/>
                </a:solidFill>
              </a:rPr>
              <a:t>Проблемные вопросы, возникающие при подготовке к отопительному периоду:</a:t>
            </a:r>
          </a:p>
        </p:txBody>
      </p:sp>
      <p:pic>
        <p:nvPicPr>
          <p:cNvPr id="44036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0300" y="4806950"/>
            <a:ext cx="666750" cy="66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8" name="Picture 6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1825" y="0"/>
            <a:ext cx="1400175" cy="124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8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1404000"/>
            <a:ext cx="12192000" cy="49845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0FF82343-202A-4D4B-8BA3-D03966DE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95250"/>
            <a:ext cx="10515600" cy="1325563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Подготовка субъектов электроэнергетики к отопительному периоду 2024-2025 годов</a:t>
            </a:r>
            <a:endParaRPr lang="ru-RU" sz="36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" y="18827"/>
            <a:ext cx="1192462" cy="138517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48" y="6791932"/>
            <a:ext cx="12191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426000" y="1202810"/>
            <a:ext cx="2747852" cy="201190"/>
          </a:xfrm>
          <a:prstGeom prst="rect">
            <a:avLst/>
          </a:prstGeom>
          <a:solidFill>
            <a:schemeClr val="accent1">
              <a:lumMod val="60000"/>
              <a:lumOff val="40000"/>
              <a:alpha val="7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678148" y="1202810"/>
            <a:ext cx="2747852" cy="201190"/>
          </a:xfrm>
          <a:prstGeom prst="rect">
            <a:avLst/>
          </a:prstGeom>
          <a:solidFill>
            <a:schemeClr val="accent1">
              <a:lumMod val="60000"/>
              <a:lumOff val="40000"/>
              <a:alpha val="39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01000" y="1196752"/>
            <a:ext cx="1077148" cy="252248"/>
          </a:xfrm>
          <a:prstGeom prst="rect">
            <a:avLst/>
          </a:prstGeom>
          <a:solidFill>
            <a:schemeClr val="accent1">
              <a:lumMod val="60000"/>
              <a:lumOff val="40000"/>
              <a:alpha val="9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741150" y="6422600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/>
              <a:t>12</a:t>
            </a:r>
            <a:endParaRPr lang="ru-RU" sz="2000" dirty="0"/>
          </a:p>
        </p:txBody>
      </p:sp>
      <p:pic>
        <p:nvPicPr>
          <p:cNvPr id="22" name="Picture 2" descr="C:\Users\glushkovaai@local.st\Desktop\06.10.2023_Доклад\Фото\1-1-1024x682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5550"/>
            <a:ext cx="12192000" cy="34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495550" y="2940050"/>
            <a:ext cx="5037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Необходимость укомплектования персоналом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0224" y="1484784"/>
            <a:ext cx="1167427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5"/>
              </a:buBlip>
            </a:pPr>
            <a:r>
              <a:rPr lang="ru-RU" sz="2400" b="1" i="1" dirty="0"/>
              <a:t>Необходимо своевременно принимать меры по недопущению нарушений обязательных </a:t>
            </a:r>
            <a:r>
              <a:rPr lang="ru-RU" sz="2400" b="1" i="1" dirty="0" smtClean="0"/>
              <a:t>требований.</a:t>
            </a:r>
            <a:endParaRPr lang="ru-RU" sz="2400" b="1" i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0800" y="3517900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Необходимость  укомплектования спецтехникой и аварийным запасом 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84949" y="2186226"/>
            <a:ext cx="4800601" cy="442674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Эффективность </a:t>
            </a:r>
            <a:r>
              <a:rPr lang="ru-RU" sz="2000" b="1" i="1" dirty="0">
                <a:solidFill>
                  <a:srgbClr val="002060"/>
                </a:solidFill>
              </a:rPr>
              <a:t>подготовки к зиме</a:t>
            </a:r>
          </a:p>
        </p:txBody>
      </p:sp>
      <p:pic>
        <p:nvPicPr>
          <p:cNvPr id="47106" name="Picture 2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74300" y="2717800"/>
            <a:ext cx="1917700" cy="191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4" descr="C:\Users\glushkovaai@local.st\Desktop\Доклад ОЗП\Картинки\d99a47603671d24b8425d85935550cbf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5295900"/>
            <a:ext cx="1828801" cy="1181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C:\Users\glushkovaai@local.st\Desktop\Доклад ОЗП\Картинки\ozp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28850"/>
            <a:ext cx="2266950" cy="1285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273050" y="5295900"/>
            <a:ext cx="1009015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ru-RU" sz="2000" b="1" i="1" dirty="0"/>
              <a:t>Сибирское управление </a:t>
            </a:r>
            <a:r>
              <a:rPr lang="ru-RU" sz="2000" b="1" i="1" dirty="0" smtClean="0"/>
              <a:t>Ростехнадзора готово </a:t>
            </a:r>
            <a:r>
              <a:rPr lang="ru-RU" sz="2000" b="1" i="1" dirty="0"/>
              <a:t>оказывать методическую помощь и принимать участие в совещаниях всех уровней по контролю за ходом </a:t>
            </a:r>
            <a:r>
              <a:rPr lang="ru-RU" sz="2000" b="1" i="1" dirty="0" smtClean="0"/>
              <a:t>подготовки субъектов энергетики </a:t>
            </a:r>
            <a:r>
              <a:rPr lang="ru-RU" sz="2000" b="1" i="1" dirty="0"/>
              <a:t>к отопительному </a:t>
            </a:r>
            <a:r>
              <a:rPr lang="ru-RU" sz="2000" b="1" i="1" dirty="0" smtClean="0"/>
              <a:t>периоду.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1658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1404000"/>
            <a:ext cx="12192000" cy="49845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38AB3532-04C3-482F-8BCE-8461B638FCC7}"/>
              </a:ext>
            </a:extLst>
          </p:cNvPr>
          <p:cNvSpPr/>
          <p:nvPr/>
        </p:nvSpPr>
        <p:spPr>
          <a:xfrm>
            <a:off x="5401456" y="0"/>
            <a:ext cx="6790544" cy="6496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" y="18827"/>
            <a:ext cx="1192462" cy="138517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48" y="6791932"/>
            <a:ext cx="12191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426000" y="1202810"/>
            <a:ext cx="2747852" cy="201190"/>
          </a:xfrm>
          <a:prstGeom prst="rect">
            <a:avLst/>
          </a:prstGeom>
          <a:solidFill>
            <a:schemeClr val="accent1">
              <a:lumMod val="60000"/>
              <a:lumOff val="40000"/>
              <a:alpha val="7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678148" y="1202810"/>
            <a:ext cx="2747852" cy="201190"/>
          </a:xfrm>
          <a:prstGeom prst="rect">
            <a:avLst/>
          </a:prstGeom>
          <a:solidFill>
            <a:schemeClr val="accent1">
              <a:lumMod val="60000"/>
              <a:lumOff val="40000"/>
              <a:alpha val="39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01000" y="1196752"/>
            <a:ext cx="1077148" cy="252248"/>
          </a:xfrm>
          <a:prstGeom prst="rect">
            <a:avLst/>
          </a:prstGeom>
          <a:solidFill>
            <a:schemeClr val="accent1">
              <a:lumMod val="60000"/>
              <a:lumOff val="40000"/>
              <a:alpha val="9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741150" y="6422600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/>
              <a:t>13</a:t>
            </a:r>
            <a:endParaRPr lang="ru-RU" sz="2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331640" y="-357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C000"/>
                </a:solidFill>
              </a:rPr>
              <a:t>Сибирское управление Федеральной службы по экологическому, технологическому и атомному </a:t>
            </a:r>
            <a:r>
              <a:rPr lang="ru-RU" b="1" i="1" dirty="0" smtClean="0">
                <a:solidFill>
                  <a:srgbClr val="FFC000"/>
                </a:solidFill>
              </a:rPr>
              <a:t>надзору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РОСТЕХНАДЗОР</a:t>
            </a:r>
            <a:endParaRPr lang="ru-RU" b="1" i="1" dirty="0">
              <a:solidFill>
                <a:srgbClr val="FFC000"/>
              </a:solidFill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5473700" y="454025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b="1" kern="120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i="1" dirty="0" smtClean="0">
                <a:solidFill>
                  <a:schemeClr val="bg1"/>
                </a:solidFill>
                <a:effectLst/>
              </a:rPr>
              <a:t>Бродт Виктор Анатольевич,</a:t>
            </a:r>
            <a:br>
              <a:rPr lang="ru-RU" sz="2000" i="1" dirty="0" smtClean="0">
                <a:solidFill>
                  <a:schemeClr val="bg1"/>
                </a:solidFill>
                <a:effectLst/>
              </a:rPr>
            </a:br>
            <a:r>
              <a:rPr lang="ru-RU" sz="2000" i="1" dirty="0" smtClean="0">
                <a:solidFill>
                  <a:schemeClr val="bg1"/>
                </a:solidFill>
                <a:effectLst/>
              </a:rPr>
              <a:t>Заместитель руководителя</a:t>
            </a:r>
            <a:br>
              <a:rPr lang="ru-RU" sz="2000" i="1" dirty="0" smtClean="0">
                <a:solidFill>
                  <a:schemeClr val="bg1"/>
                </a:solidFill>
                <a:effectLst/>
              </a:rPr>
            </a:br>
            <a:r>
              <a:rPr lang="ru-RU" sz="2000" i="1" dirty="0" smtClean="0">
                <a:solidFill>
                  <a:schemeClr val="bg1"/>
                </a:solidFill>
                <a:effectLst/>
              </a:rPr>
              <a:t>Сибирского управления</a:t>
            </a:r>
            <a:br>
              <a:rPr lang="ru-RU" sz="2000" i="1" dirty="0" smtClean="0">
                <a:solidFill>
                  <a:schemeClr val="bg1"/>
                </a:solidFill>
                <a:effectLst/>
              </a:rPr>
            </a:br>
            <a:r>
              <a:rPr lang="ru-RU" sz="2000" i="1" dirty="0" smtClean="0">
                <a:solidFill>
                  <a:schemeClr val="bg1"/>
                </a:solidFill>
                <a:effectLst/>
              </a:rPr>
              <a:t>Ростехнадзора</a:t>
            </a:r>
            <a:endParaRPr lang="ru-RU" sz="2800" i="1" dirty="0">
              <a:solidFill>
                <a:schemeClr val="bg1"/>
              </a:solidFill>
              <a:effectLst/>
            </a:endParaRPr>
          </a:p>
        </p:txBody>
      </p:sp>
      <p:pic>
        <p:nvPicPr>
          <p:cNvPr id="48130" name="Picture 2" descr="C:\Users\glush\Desktop\Алиса\Публичные слушания\1\1653396425_65-celes-club-p-fon-dlya-prezentatsii-energetika-krasivie-68.jpg"/>
          <p:cNvPicPr>
            <a:picLocks noChangeAspect="1" noChangeArrowheads="1"/>
          </p:cNvPicPr>
          <p:nvPr/>
        </p:nvPicPr>
        <p:blipFill>
          <a:blip r:embed="rId4" cstate="print"/>
          <a:srcRect l="40945"/>
          <a:stretch>
            <a:fillRect/>
          </a:stretch>
        </p:blipFill>
        <p:spPr bwMode="auto">
          <a:xfrm>
            <a:off x="1" y="1384300"/>
            <a:ext cx="5473699" cy="5111750"/>
          </a:xfrm>
          <a:prstGeom prst="rect">
            <a:avLst/>
          </a:prstGeom>
          <a:noFill/>
        </p:spPr>
      </p:pic>
      <p:sp>
        <p:nvSpPr>
          <p:cNvPr id="32" name="Заголовок 2">
            <a:extLst>
              <a:ext uri="{FF2B5EF4-FFF2-40B4-BE49-F238E27FC236}">
                <a16:creationId xmlns="" xmlns:a16="http://schemas.microsoft.com/office/drawing/2014/main" id="{F3D3C8F1-35F6-4953-A284-EAEA09E1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1820499"/>
            <a:ext cx="6812412" cy="2497501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8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8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ый треугольник 33">
            <a:extLst>
              <a:ext uri="{FF2B5EF4-FFF2-40B4-BE49-F238E27FC236}">
                <a16:creationId xmlns="" xmlns:a16="http://schemas.microsoft.com/office/drawing/2014/main" id="{5D92CB75-01D8-467F-9C1D-90981489FE34}"/>
              </a:ext>
            </a:extLst>
          </p:cNvPr>
          <p:cNvSpPr/>
          <p:nvPr/>
        </p:nvSpPr>
        <p:spPr>
          <a:xfrm rot="16200000">
            <a:off x="5032477" y="1381024"/>
            <a:ext cx="430455" cy="437008"/>
          </a:xfrm>
          <a:prstGeom prst="rtTriangle">
            <a:avLst/>
          </a:prstGeom>
          <a:solidFill>
            <a:srgbClr val="00B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ый треугольник 34">
            <a:extLst>
              <a:ext uri="{FF2B5EF4-FFF2-40B4-BE49-F238E27FC236}">
                <a16:creationId xmlns="" xmlns:a16="http://schemas.microsoft.com/office/drawing/2014/main" id="{3AA26D27-2381-4362-A21E-FADC2A833282}"/>
              </a:ext>
            </a:extLst>
          </p:cNvPr>
          <p:cNvSpPr/>
          <p:nvPr/>
        </p:nvSpPr>
        <p:spPr>
          <a:xfrm rot="10800000">
            <a:off x="5043244" y="4318000"/>
            <a:ext cx="430456" cy="314999"/>
          </a:xfrm>
          <a:prstGeom prst="rtTriangle">
            <a:avLst/>
          </a:prstGeom>
          <a:solidFill>
            <a:srgbClr val="00B05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0FF82343-202A-4D4B-8BA3-D03966DE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23437"/>
            <a:ext cx="10515600" cy="1325563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Аварийность и травматизм на объектах электросетевого хозяйства</a:t>
            </a:r>
            <a:endParaRPr lang="ru-RU" sz="36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" y="18827"/>
            <a:ext cx="1192462" cy="138517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48" y="6791932"/>
            <a:ext cx="12191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426000" y="1202810"/>
            <a:ext cx="2747852" cy="201190"/>
          </a:xfrm>
          <a:prstGeom prst="rect">
            <a:avLst/>
          </a:prstGeom>
          <a:solidFill>
            <a:schemeClr val="accent1">
              <a:lumMod val="60000"/>
              <a:lumOff val="40000"/>
              <a:alpha val="7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678148" y="1202810"/>
            <a:ext cx="2747852" cy="201190"/>
          </a:xfrm>
          <a:prstGeom prst="rect">
            <a:avLst/>
          </a:prstGeom>
          <a:solidFill>
            <a:schemeClr val="accent1">
              <a:lumMod val="60000"/>
              <a:lumOff val="40000"/>
              <a:alpha val="39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01000" y="1196752"/>
            <a:ext cx="1077148" cy="252248"/>
          </a:xfrm>
          <a:prstGeom prst="rect">
            <a:avLst/>
          </a:prstGeom>
          <a:solidFill>
            <a:schemeClr val="accent1">
              <a:lumMod val="60000"/>
              <a:lumOff val="40000"/>
              <a:alpha val="9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1404000"/>
            <a:ext cx="12192000" cy="49845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872166" y="6422600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/>
              <a:t>2</a:t>
            </a:r>
            <a:endParaRPr lang="ru-RU" sz="20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7500" y="1492558"/>
            <a:ext cx="4095000" cy="8293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i="1" dirty="0" smtClean="0">
                <a:solidFill>
                  <a:schemeClr val="tx1"/>
                </a:solidFill>
              </a:rPr>
              <a:t>Поднадзорны Сибирскому управлению Ростехнадзора:</a:t>
            </a:r>
            <a:endParaRPr lang="ru-RU" sz="2300" b="1" i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7500" y="2451100"/>
            <a:ext cx="4044950" cy="397031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b="1" i="1" dirty="0"/>
              <a:t>75 электросетевых </a:t>
            </a:r>
            <a:r>
              <a:rPr lang="ru-RU" sz="2200" b="1" i="1" dirty="0" smtClean="0"/>
              <a:t>организаций; </a:t>
            </a:r>
            <a:endParaRPr lang="ru-RU" sz="2200" b="1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b="1" i="1" dirty="0"/>
              <a:t> 1 </a:t>
            </a:r>
            <a:r>
              <a:rPr lang="ru-RU" sz="2200" b="1" i="1" dirty="0" smtClean="0"/>
              <a:t>гидроэлектростанция; </a:t>
            </a:r>
            <a:endParaRPr lang="ru-RU" sz="2200" b="1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b="1" i="1" dirty="0"/>
              <a:t> 29 тепловых </a:t>
            </a:r>
            <a:r>
              <a:rPr lang="ru-RU" sz="2200" b="1" i="1" dirty="0" smtClean="0"/>
              <a:t>электростанций; </a:t>
            </a:r>
            <a:endParaRPr lang="ru-RU" sz="2200" b="1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b="1" i="1" dirty="0"/>
              <a:t> 14 газотурбинных </a:t>
            </a:r>
            <a:r>
              <a:rPr lang="ru-RU" sz="2200" b="1" i="1" dirty="0" smtClean="0"/>
              <a:t>электростанций; </a:t>
            </a:r>
            <a:endParaRPr lang="ru-RU" sz="2200" b="1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b="1" i="1" dirty="0"/>
              <a:t> более 108 </a:t>
            </a:r>
            <a:r>
              <a:rPr lang="ru-RU" sz="2200" b="1" i="1" dirty="0" smtClean="0"/>
              <a:t>тысяч электрических подстанций;</a:t>
            </a:r>
            <a:endParaRPr lang="ru-RU" sz="2200" b="1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b="1" i="1" dirty="0"/>
              <a:t> более 377 тысяч линий </a:t>
            </a:r>
            <a:r>
              <a:rPr lang="ru-RU" sz="2200" b="1" i="1" dirty="0" smtClean="0"/>
              <a:t>электропередачи.</a:t>
            </a:r>
          </a:p>
          <a:p>
            <a:pPr marL="285750" indent="-285750"/>
            <a:endParaRPr lang="ru-RU" sz="1000" b="1" i="1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95250" y="2406650"/>
            <a:ext cx="4445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656000" y="2079000"/>
            <a:ext cx="7171166" cy="212365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solidFill>
                  <a:srgbClr val="00B050"/>
                </a:solidFill>
              </a:rPr>
              <a:t>10 января 2024 года </a:t>
            </a:r>
            <a:r>
              <a:rPr lang="ru-RU" sz="2200" b="1" i="1" dirty="0"/>
              <a:t>в 14:31 произошла авария  на электрической подстанции 500 </a:t>
            </a:r>
            <a:r>
              <a:rPr lang="ru-RU" sz="2200" b="1" i="1" dirty="0" err="1"/>
              <a:t>кВ</a:t>
            </a:r>
            <a:r>
              <a:rPr lang="ru-RU" sz="2200" b="1" i="1" dirty="0"/>
              <a:t> Таврическая филиала ПАО «</a:t>
            </a:r>
            <a:r>
              <a:rPr lang="ru-RU" sz="2200" b="1" i="1" dirty="0" err="1"/>
              <a:t>Россети</a:t>
            </a:r>
            <a:r>
              <a:rPr lang="ru-RU" sz="2200" b="1" i="1" dirty="0"/>
              <a:t>» - Западно-Сибирское предприятие магистральных электрических </a:t>
            </a:r>
            <a:r>
              <a:rPr lang="ru-RU" sz="2200" b="1" i="1" dirty="0" smtClean="0"/>
              <a:t>сетей.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Без электроснабжения остались 322 </a:t>
            </a:r>
            <a:r>
              <a:rPr lang="ru-RU" b="1" i="1" dirty="0"/>
              <a:t>населенных </a:t>
            </a:r>
            <a:r>
              <a:rPr lang="ru-RU" b="1" i="1" dirty="0" smtClean="0"/>
              <a:t>пункта и </a:t>
            </a:r>
            <a:r>
              <a:rPr lang="ru-RU" b="1" i="1" dirty="0"/>
              <a:t>14 районов Омской области, 5 </a:t>
            </a:r>
            <a:r>
              <a:rPr lang="ru-RU" b="1" i="1" dirty="0" smtClean="0"/>
              <a:t>районов г</a:t>
            </a:r>
            <a:r>
              <a:rPr lang="ru-RU" b="1" i="1" dirty="0"/>
              <a:t>. Омска</a:t>
            </a:r>
            <a:r>
              <a:rPr lang="ru-RU" sz="2200" dirty="0"/>
              <a:t>.</a:t>
            </a:r>
            <a:endParaRPr lang="ru-RU" sz="2200" b="1" i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638506" y="4845400"/>
            <a:ext cx="7201057" cy="1598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chemeClr val="dk1"/>
                </a:solidFill>
              </a:rPr>
              <a:t>Несвоевременное выявление и устранение дефектов </a:t>
            </a:r>
            <a:r>
              <a:rPr lang="ru-RU" sz="2000" b="1" i="1" dirty="0">
                <a:solidFill>
                  <a:schemeClr val="dk1"/>
                </a:solidFill>
              </a:rPr>
              <a:t>при эксплуатации </a:t>
            </a:r>
            <a:r>
              <a:rPr lang="ru-RU" sz="2000" b="1" i="1" dirty="0" smtClean="0">
                <a:solidFill>
                  <a:schemeClr val="dk1"/>
                </a:solidFill>
              </a:rPr>
              <a:t>оборудования;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chemeClr val="dk1"/>
                </a:solidFill>
              </a:rPr>
              <a:t>Ошибочные </a:t>
            </a:r>
            <a:r>
              <a:rPr lang="ru-RU" sz="2000" b="1" i="1" dirty="0">
                <a:solidFill>
                  <a:schemeClr val="dk1"/>
                </a:solidFill>
              </a:rPr>
              <a:t>действия </a:t>
            </a:r>
            <a:r>
              <a:rPr lang="ru-RU" sz="2000" b="1" i="1" dirty="0" smtClean="0">
                <a:solidFill>
                  <a:schemeClr val="dk1"/>
                </a:solidFill>
              </a:rPr>
              <a:t>персонала; 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chemeClr val="dk1"/>
                </a:solidFill>
              </a:rPr>
              <a:t>Сбой </a:t>
            </a:r>
            <a:r>
              <a:rPr lang="ru-RU" sz="2000" b="1" i="1" dirty="0">
                <a:solidFill>
                  <a:schemeClr val="dk1"/>
                </a:solidFill>
              </a:rPr>
              <a:t>программного </a:t>
            </a:r>
            <a:r>
              <a:rPr lang="ru-RU" sz="2000" b="1" i="1" dirty="0" smtClean="0">
                <a:solidFill>
                  <a:schemeClr val="dk1"/>
                </a:solidFill>
              </a:rPr>
              <a:t>обеспечения; 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chemeClr val="dk1"/>
                </a:solidFill>
              </a:rPr>
              <a:t>Недостатки </a:t>
            </a:r>
            <a:r>
              <a:rPr lang="ru-RU" sz="2000" b="1" i="1" dirty="0">
                <a:solidFill>
                  <a:schemeClr val="dk1"/>
                </a:solidFill>
              </a:rPr>
              <a:t>проектной </a:t>
            </a:r>
            <a:r>
              <a:rPr lang="ru-RU" sz="2000" b="1" i="1" dirty="0" smtClean="0">
                <a:solidFill>
                  <a:schemeClr val="dk1"/>
                </a:solidFill>
              </a:rPr>
              <a:t>документации.</a:t>
            </a:r>
            <a:endParaRPr lang="ru-RU" sz="2000" b="1" i="1" dirty="0">
              <a:solidFill>
                <a:schemeClr val="dk1"/>
              </a:solidFill>
            </a:endParaRPr>
          </a:p>
        </p:txBody>
      </p:sp>
      <p:sp>
        <p:nvSpPr>
          <p:cNvPr id="34" name="Выноска со стрелкой вниз 33"/>
          <p:cNvSpPr/>
          <p:nvPr/>
        </p:nvSpPr>
        <p:spPr>
          <a:xfrm>
            <a:off x="4656000" y="4284000"/>
            <a:ext cx="7171166" cy="5614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Причины </a:t>
            </a:r>
            <a:r>
              <a:rPr lang="ru-RU" sz="2000" b="1" i="1" dirty="0" smtClean="0">
                <a:solidFill>
                  <a:srgbClr val="FF0000"/>
                </a:solidFill>
              </a:rPr>
              <a:t>аварии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35" name="Выноска со стрелкой вниз 34"/>
          <p:cNvSpPr/>
          <p:nvPr/>
        </p:nvSpPr>
        <p:spPr>
          <a:xfrm>
            <a:off x="4639834" y="1482237"/>
            <a:ext cx="7216166" cy="551763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Аварийность</a:t>
            </a:r>
            <a:endParaRPr lang="ru-RU" sz="1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9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0FF82343-202A-4D4B-8BA3-D03966DE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23437"/>
            <a:ext cx="10515600" cy="1325563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Аварийность и травматизм на объектах электросетевого хозяйства</a:t>
            </a:r>
            <a:endParaRPr lang="ru-RU" sz="36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" y="18827"/>
            <a:ext cx="1192462" cy="138517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48" y="6791932"/>
            <a:ext cx="12191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426000" y="1202810"/>
            <a:ext cx="2747852" cy="201190"/>
          </a:xfrm>
          <a:prstGeom prst="rect">
            <a:avLst/>
          </a:prstGeom>
          <a:solidFill>
            <a:schemeClr val="accent1">
              <a:lumMod val="60000"/>
              <a:lumOff val="40000"/>
              <a:alpha val="7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678148" y="1202810"/>
            <a:ext cx="2747852" cy="201190"/>
          </a:xfrm>
          <a:prstGeom prst="rect">
            <a:avLst/>
          </a:prstGeom>
          <a:solidFill>
            <a:schemeClr val="accent1">
              <a:lumMod val="60000"/>
              <a:lumOff val="40000"/>
              <a:alpha val="39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01000" y="1196752"/>
            <a:ext cx="1077148" cy="252248"/>
          </a:xfrm>
          <a:prstGeom prst="rect">
            <a:avLst/>
          </a:prstGeom>
          <a:solidFill>
            <a:schemeClr val="accent1">
              <a:lumMod val="60000"/>
              <a:lumOff val="40000"/>
              <a:alpha val="9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1404000"/>
            <a:ext cx="12192000" cy="49845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872166" y="6422600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/>
              <a:t>3</a:t>
            </a: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7500" y="1492558"/>
            <a:ext cx="11645900" cy="4695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i="1" dirty="0" smtClean="0">
                <a:solidFill>
                  <a:srgbClr val="FF0000"/>
                </a:solidFill>
              </a:rPr>
              <a:t>Несчастные случаи со смертельным исходом</a:t>
            </a:r>
            <a:r>
              <a:rPr lang="ru-RU" sz="2300" b="1" i="1" dirty="0" smtClean="0">
                <a:solidFill>
                  <a:schemeClr val="tx1"/>
                </a:solidFill>
              </a:rPr>
              <a:t> на объектах электроэнергетики</a:t>
            </a:r>
            <a:endParaRPr lang="ru-RU" sz="2300" b="1" i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7500" y="2184400"/>
            <a:ext cx="6445250" cy="317009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FF0000"/>
                </a:solidFill>
              </a:rPr>
              <a:t>28 июля 2024 года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smtClean="0"/>
              <a:t>в 09:54 в поселке </a:t>
            </a:r>
            <a:r>
              <a:rPr lang="ru-RU" sz="2000" b="1" i="1" dirty="0" err="1" smtClean="0"/>
              <a:t>Чертинский</a:t>
            </a:r>
            <a:r>
              <a:rPr lang="ru-RU" sz="2000" b="1" i="1" dirty="0" smtClean="0"/>
              <a:t> Кемеровской области  работники ООО «РООС» при выполнении работ по наряду-допуску на воздушной линии 6 кВ ошибочно начали подготовку рабочего места на соседней воздушной линии 6кВ, находящейся под напряжением. При подъеме в корзине подъемника к верху опоры электромонтер коснулся рукой провода, находящегося под напряжением.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Расследование завершено, разработано 12 мероприятий по недопущению подобных несчастных случаев</a:t>
            </a:r>
            <a:r>
              <a:rPr lang="ru-RU" sz="2200" dirty="0" smtClean="0"/>
              <a:t>.</a:t>
            </a:r>
            <a:endParaRPr lang="ru-RU" sz="2200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985000" y="2184400"/>
            <a:ext cx="4978400" cy="31559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FF0000"/>
                </a:solidFill>
              </a:rPr>
              <a:t>13 сентября 2024 года </a:t>
            </a:r>
            <a:r>
              <a:rPr lang="ru-RU" sz="2000" b="1" i="1" dirty="0" smtClean="0">
                <a:solidFill>
                  <a:srgbClr val="00B050"/>
                </a:solidFill>
              </a:rPr>
              <a:t>в 16:15 </a:t>
            </a:r>
            <a:r>
              <a:rPr lang="ru-RU" sz="2000" b="1" i="1" dirty="0" smtClean="0"/>
              <a:t>в ООО «</a:t>
            </a:r>
            <a:r>
              <a:rPr lang="ru-RU" sz="2000" b="1" i="1" dirty="0" err="1" smtClean="0"/>
              <a:t>Горэлектросеть</a:t>
            </a:r>
            <a:r>
              <a:rPr lang="ru-RU" sz="2000" b="1" i="1" dirty="0" smtClean="0"/>
              <a:t>» при выполнении работ по ремонту оборудования РУ 10 кВ РП-24 (г. Новокузнецк) электрослесарь приблизился на недопустимое расстояние к токоведущим частям и попал под напряжение.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Расследование завершено, разработано 15 мероприятий по недопущению подобных несчастных случаев</a:t>
            </a:r>
            <a:r>
              <a:rPr lang="ru-RU" sz="2200" dirty="0" smtClean="0"/>
              <a:t>.</a:t>
            </a:r>
            <a:endParaRPr lang="ru-RU" sz="2200" b="1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39800" y="5576152"/>
            <a:ext cx="11023600" cy="7848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1500" b="1" i="1" dirty="0" smtClean="0"/>
              <a:t>Сибирским управлением </a:t>
            </a:r>
            <a:r>
              <a:rPr lang="ru-RU" sz="1500" b="1" i="1" dirty="0" err="1" smtClean="0"/>
              <a:t>Ростехнадзора</a:t>
            </a:r>
            <a:r>
              <a:rPr lang="ru-RU" sz="1500" b="1" i="1" dirty="0" smtClean="0"/>
              <a:t> после завершения расследования причин несчастных случаев проведены внеплановые выездные проверки в отношении организаций, допустивших несчастные случаи со смертельным исходом.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b="1" i="1" dirty="0" smtClean="0"/>
              <a:t>В результате проверок выявлено </a:t>
            </a:r>
            <a:r>
              <a:rPr lang="ru-RU" sz="1500" b="1" i="1" dirty="0" smtClean="0">
                <a:solidFill>
                  <a:srgbClr val="FF0000"/>
                </a:solidFill>
              </a:rPr>
              <a:t>222 нарушения</a:t>
            </a:r>
            <a:r>
              <a:rPr lang="ru-RU" sz="1500" b="1" i="1" dirty="0" smtClean="0"/>
              <a:t>.</a:t>
            </a:r>
            <a:endParaRPr lang="ru-RU" sz="1500" b="1" i="1" dirty="0"/>
          </a:p>
        </p:txBody>
      </p:sp>
      <p:pic>
        <p:nvPicPr>
          <p:cNvPr id="20" name="Picture 2" descr="C:\Users\glushkovaai@local.st\Desktop\17.04.2023_Презентация АК\ac63fbf641fb9c15c28927943563405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5562600"/>
            <a:ext cx="628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3406775" y="2073275"/>
            <a:ext cx="222250" cy="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6200000" flipH="1">
            <a:off x="9585327" y="2073274"/>
            <a:ext cx="222250" cy="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0FF82343-202A-4D4B-8BA3-D03966DE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23437"/>
            <a:ext cx="10515600" cy="1325563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Сравнительный анализ аварийности за 9 месяцев 2023 года и 9 месяцев 2024 года</a:t>
            </a:r>
            <a:endParaRPr lang="ru-RU" sz="36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" y="18827"/>
            <a:ext cx="1192462" cy="138517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48" y="6791932"/>
            <a:ext cx="12191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426000" y="1202810"/>
            <a:ext cx="2747852" cy="201190"/>
          </a:xfrm>
          <a:prstGeom prst="rect">
            <a:avLst/>
          </a:prstGeom>
          <a:solidFill>
            <a:schemeClr val="accent1">
              <a:lumMod val="60000"/>
              <a:lumOff val="40000"/>
              <a:alpha val="7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678148" y="1202810"/>
            <a:ext cx="2747852" cy="201190"/>
          </a:xfrm>
          <a:prstGeom prst="rect">
            <a:avLst/>
          </a:prstGeom>
          <a:solidFill>
            <a:schemeClr val="accent1">
              <a:lumMod val="60000"/>
              <a:lumOff val="40000"/>
              <a:alpha val="39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01000" y="1196752"/>
            <a:ext cx="1077148" cy="252248"/>
          </a:xfrm>
          <a:prstGeom prst="rect">
            <a:avLst/>
          </a:prstGeom>
          <a:solidFill>
            <a:schemeClr val="accent1">
              <a:lumMod val="60000"/>
              <a:lumOff val="40000"/>
              <a:alpha val="9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1404000"/>
            <a:ext cx="12192000" cy="49845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872166" y="6422600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/>
              <a:t>4</a:t>
            </a:r>
            <a:endParaRPr lang="ru-RU" sz="2000" dirty="0"/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273050" y="1473200"/>
          <a:ext cx="5111750" cy="262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/>
        </p:nvGraphicFramePr>
        <p:xfrm>
          <a:off x="5607050" y="1473200"/>
          <a:ext cx="6267450" cy="262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/>
        </p:nvGraphicFramePr>
        <p:xfrm>
          <a:off x="273050" y="4140200"/>
          <a:ext cx="511175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Скругленный прямоугольник 25"/>
          <p:cNvSpPr/>
          <p:nvPr/>
        </p:nvSpPr>
        <p:spPr>
          <a:xfrm>
            <a:off x="5607050" y="4184650"/>
            <a:ext cx="4533900" cy="355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B050"/>
                </a:solidFill>
              </a:rPr>
              <a:t>Выводы по итогам участия в расследованиях:</a:t>
            </a:r>
            <a:endParaRPr lang="ru-RU" sz="1600" b="1" i="1" dirty="0">
              <a:solidFill>
                <a:srgbClr val="00B05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607050" y="4673600"/>
            <a:ext cx="6223000" cy="160043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i="1" dirty="0" smtClean="0"/>
              <a:t>Комиссиями организаций не всегда устанавливаются конкретные причины и предпосылки возникновения аварии;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i="1" dirty="0" smtClean="0"/>
              <a:t>Не разрабатываются действенные мероприятия по предотвращению возникновения подобных аварий на объектах электроэнергетики.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i="1" dirty="0" smtClean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5273677" y="4784723"/>
            <a:ext cx="222250" cy="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5518150" y="4584700"/>
            <a:ext cx="177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1404000"/>
            <a:ext cx="12192000" cy="49845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glush\Desktop\Алиса\Публичные слушания\1\1653319029_5-celes-club-p-fon-dlya-prezentatsii-zavod-krasivie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84300"/>
            <a:ext cx="12192000" cy="5080000"/>
          </a:xfrm>
          <a:prstGeom prst="rect">
            <a:avLst/>
          </a:prstGeom>
          <a:noFill/>
        </p:spPr>
      </p:pic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0FF82343-202A-4D4B-8BA3-D03966DE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23437"/>
            <a:ext cx="10515600" cy="1325563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Плановые проверки государственного энергетического надзора</a:t>
            </a:r>
            <a:endParaRPr lang="ru-RU" sz="36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" y="18827"/>
            <a:ext cx="1192462" cy="138517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48" y="6791932"/>
            <a:ext cx="12191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426000" y="1202810"/>
            <a:ext cx="2747852" cy="201190"/>
          </a:xfrm>
          <a:prstGeom prst="rect">
            <a:avLst/>
          </a:prstGeom>
          <a:solidFill>
            <a:schemeClr val="accent1">
              <a:lumMod val="60000"/>
              <a:lumOff val="40000"/>
              <a:alpha val="7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678148" y="1202810"/>
            <a:ext cx="2747852" cy="201190"/>
          </a:xfrm>
          <a:prstGeom prst="rect">
            <a:avLst/>
          </a:prstGeom>
          <a:solidFill>
            <a:schemeClr val="accent1">
              <a:lumMod val="60000"/>
              <a:lumOff val="40000"/>
              <a:alpha val="39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01000" y="1196752"/>
            <a:ext cx="1077148" cy="252248"/>
          </a:xfrm>
          <a:prstGeom prst="rect">
            <a:avLst/>
          </a:prstGeom>
          <a:solidFill>
            <a:schemeClr val="accent1">
              <a:lumMod val="60000"/>
              <a:lumOff val="40000"/>
              <a:alpha val="9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872166" y="6422600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/>
              <a:t>5</a:t>
            </a:r>
            <a:endParaRPr lang="ru-RU" sz="2000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5273677" y="4784723"/>
            <a:ext cx="222250" cy="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2495550" y="2238619"/>
            <a:ext cx="7867650" cy="5803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B050"/>
                </a:solidFill>
              </a:rPr>
              <a:t>4</a:t>
            </a:r>
            <a:r>
              <a:rPr lang="ru-RU" sz="2000" b="1" i="1" dirty="0" smtClean="0">
                <a:solidFill>
                  <a:srgbClr val="00B050"/>
                </a:solidFill>
              </a:rPr>
              <a:t> проверки </a:t>
            </a:r>
            <a:r>
              <a:rPr lang="ru-RU" sz="2000" b="1" i="1" dirty="0" smtClean="0">
                <a:solidFill>
                  <a:schemeClr val="tx1"/>
                </a:solidFill>
              </a:rPr>
              <a:t>деятельности субъектов электроэнергетики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361950" y="1517650"/>
            <a:ext cx="11468100" cy="687214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В </a:t>
            </a:r>
            <a:r>
              <a:rPr lang="ru-RU" sz="2000" b="1" i="1" dirty="0" smtClean="0">
                <a:solidFill>
                  <a:schemeClr val="tx1"/>
                </a:solidFill>
              </a:rPr>
              <a:t>2024 </a:t>
            </a:r>
            <a:r>
              <a:rPr lang="ru-RU" sz="2000" b="1" i="1" dirty="0">
                <a:solidFill>
                  <a:schemeClr val="tx1"/>
                </a:solidFill>
              </a:rPr>
              <a:t>году государственным энергетическим надзором </a:t>
            </a:r>
            <a:r>
              <a:rPr lang="ru-RU" sz="2000" b="1" i="1" dirty="0" smtClean="0">
                <a:solidFill>
                  <a:schemeClr val="tx1"/>
                </a:solidFill>
              </a:rPr>
              <a:t>проведено </a:t>
            </a:r>
            <a:r>
              <a:rPr lang="ru-RU" sz="2000" b="1" i="1" dirty="0" smtClean="0">
                <a:solidFill>
                  <a:srgbClr val="FF0000"/>
                </a:solidFill>
              </a:rPr>
              <a:t>6 плановых проверок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4272755" y="3028157"/>
            <a:ext cx="355602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8316652" y="3027102"/>
            <a:ext cx="355600" cy="369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Выноска со стрелкой вниз 30"/>
          <p:cNvSpPr/>
          <p:nvPr/>
        </p:nvSpPr>
        <p:spPr>
          <a:xfrm>
            <a:off x="1090376" y="3829050"/>
            <a:ext cx="9984023" cy="576064"/>
          </a:xfrm>
          <a:prstGeom prst="downArrowCallout">
            <a:avLst/>
          </a:prstGeom>
          <a:solidFill>
            <a:schemeClr val="bg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Выявлено </a:t>
            </a:r>
            <a:r>
              <a:rPr lang="ru-RU" sz="2000" b="1" i="1" dirty="0" smtClean="0">
                <a:solidFill>
                  <a:srgbClr val="FF0000"/>
                </a:solidFill>
              </a:rPr>
              <a:t>609 нарушений </a:t>
            </a:r>
            <a:r>
              <a:rPr lang="ru-RU" sz="2000" b="1" i="1" dirty="0">
                <a:solidFill>
                  <a:schemeClr val="tx1"/>
                </a:solidFill>
              </a:rPr>
              <a:t>обязательных требований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451100" y="3206750"/>
            <a:ext cx="4017727" cy="3990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3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электросетевых</a:t>
            </a:r>
            <a:r>
              <a:rPr lang="ru-RU" sz="2000" b="1" i="1" dirty="0" smtClean="0">
                <a:solidFill>
                  <a:schemeClr val="tx1"/>
                </a:solidFill>
              </a:rPr>
              <a:t> организации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673850" y="3206750"/>
            <a:ext cx="3733800" cy="3990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1 электрическая станция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17500" y="4437112"/>
            <a:ext cx="11557000" cy="1938992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i="1" dirty="0" smtClean="0"/>
              <a:t>Не выполнен ремонт и техническое обслуживание оборудования, зданий и сооружений;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i="1" dirty="0" smtClean="0"/>
              <a:t>Не проведены в установленные сроки испытания электрооборудования;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i="1" dirty="0" smtClean="0"/>
              <a:t>Не выполнена проверка заземляющих устройств с выборочным вскрытием грунта;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i="1" dirty="0" smtClean="0"/>
              <a:t>Не проводятся замеры сопротивления металлической связи проводящих частей электрооборудования;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i="1" dirty="0" smtClean="0"/>
              <a:t>Не выполнена актуализация исполнительных схем электроснабжения.</a:t>
            </a:r>
          </a:p>
        </p:txBody>
      </p:sp>
    </p:spTree>
    <p:extLst>
      <p:ext uri="{BB962C8B-B14F-4D97-AF65-F5344CB8AC3E}">
        <p14:creationId xmlns:p14="http://schemas.microsoft.com/office/powerpoint/2010/main" val="1658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1404000"/>
            <a:ext cx="12192000" cy="49845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glush\Desktop\Алиса\Публичные слушания\1\1653396368_20-celes-club-p-fon-dlya-prezentatsii-energetika-krasivie-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84300"/>
            <a:ext cx="12192000" cy="5111750"/>
          </a:xfrm>
          <a:prstGeom prst="rect">
            <a:avLst/>
          </a:prstGeom>
          <a:noFill/>
        </p:spPr>
      </p:pic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0FF82343-202A-4D4B-8BA3-D03966DE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23437"/>
            <a:ext cx="10515600" cy="1325563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Внеплановые проверки государственного энергетического надзора</a:t>
            </a:r>
            <a:endParaRPr lang="ru-RU" sz="36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" y="18827"/>
            <a:ext cx="1192462" cy="138517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48" y="6791932"/>
            <a:ext cx="12191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426000" y="1202810"/>
            <a:ext cx="2747852" cy="201190"/>
          </a:xfrm>
          <a:prstGeom prst="rect">
            <a:avLst/>
          </a:prstGeom>
          <a:solidFill>
            <a:schemeClr val="accent1">
              <a:lumMod val="60000"/>
              <a:lumOff val="40000"/>
              <a:alpha val="7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678148" y="1202810"/>
            <a:ext cx="2747852" cy="201190"/>
          </a:xfrm>
          <a:prstGeom prst="rect">
            <a:avLst/>
          </a:prstGeom>
          <a:solidFill>
            <a:schemeClr val="accent1">
              <a:lumMod val="60000"/>
              <a:lumOff val="40000"/>
              <a:alpha val="39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01000" y="1196752"/>
            <a:ext cx="1077148" cy="252248"/>
          </a:xfrm>
          <a:prstGeom prst="rect">
            <a:avLst/>
          </a:prstGeom>
          <a:solidFill>
            <a:schemeClr val="accent1">
              <a:lumMod val="60000"/>
              <a:lumOff val="40000"/>
              <a:alpha val="9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872166" y="6422600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/>
              <a:t>6</a:t>
            </a:r>
            <a:endParaRPr lang="ru-RU" sz="2000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5273677" y="4784723"/>
            <a:ext cx="222250" cy="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317500" y="2628900"/>
            <a:ext cx="11557000" cy="4000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По состоянию на 30.10.2024 завершены 26 внеплановых выездных проверок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317500" y="1473200"/>
            <a:ext cx="11557000" cy="111125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В </a:t>
            </a:r>
            <a:r>
              <a:rPr lang="ru-RU" b="1" i="1" dirty="0" smtClean="0">
                <a:solidFill>
                  <a:schemeClr val="tx1"/>
                </a:solidFill>
              </a:rPr>
              <a:t>2024 </a:t>
            </a:r>
            <a:r>
              <a:rPr lang="ru-RU" b="1" i="1" dirty="0">
                <a:solidFill>
                  <a:schemeClr val="tx1"/>
                </a:solidFill>
              </a:rPr>
              <a:t>году </a:t>
            </a:r>
            <a:r>
              <a:rPr lang="ru-RU" b="1" i="1" dirty="0" smtClean="0">
                <a:solidFill>
                  <a:schemeClr val="tx1"/>
                </a:solidFill>
              </a:rPr>
              <a:t>запланировано проведение </a:t>
            </a:r>
            <a:r>
              <a:rPr lang="ru-RU" b="1" i="1" dirty="0" smtClean="0">
                <a:solidFill>
                  <a:srgbClr val="FF0000"/>
                </a:solidFill>
              </a:rPr>
              <a:t>30 внеплановых выездных </a:t>
            </a:r>
            <a:r>
              <a:rPr lang="ru-RU" b="1" i="1" dirty="0" smtClean="0">
                <a:solidFill>
                  <a:schemeClr val="tx1"/>
                </a:solidFill>
              </a:rPr>
              <a:t>проверок хода подготовки объектов электроэнергетики и теплоснабжения к работе в осенне-зимний период 2024-2025 годов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1" name="Выноска со стрелкой вниз 30"/>
          <p:cNvSpPr/>
          <p:nvPr/>
        </p:nvSpPr>
        <p:spPr>
          <a:xfrm>
            <a:off x="317500" y="3117850"/>
            <a:ext cx="11557000" cy="931664"/>
          </a:xfrm>
          <a:prstGeom prst="downArrowCallout">
            <a:avLst/>
          </a:prstGeom>
          <a:solidFill>
            <a:schemeClr val="bg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Выявлено более </a:t>
            </a:r>
            <a:r>
              <a:rPr lang="ru-RU" b="1" i="1" dirty="0" smtClean="0">
                <a:solidFill>
                  <a:srgbClr val="FF0000"/>
                </a:solidFill>
              </a:rPr>
              <a:t>5000 нарушений </a:t>
            </a:r>
            <a:r>
              <a:rPr lang="ru-RU" b="1" i="1" dirty="0">
                <a:solidFill>
                  <a:schemeClr val="tx1"/>
                </a:solidFill>
              </a:rPr>
              <a:t>обязательных </a:t>
            </a:r>
            <a:r>
              <a:rPr lang="ru-RU" b="1" i="1" dirty="0" smtClean="0">
                <a:solidFill>
                  <a:schemeClr val="tx1"/>
                </a:solidFill>
              </a:rPr>
              <a:t>требований.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 Основные нарушения, выявленные в отношении субъектов электроэнергетики 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17500" y="4095750"/>
            <a:ext cx="11557000" cy="218521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i="1" dirty="0" smtClean="0"/>
              <a:t>На подстанциях не выполняются условия надёжной работы силовых трансформаторов, не поддерживаются в исправном состоянии маслоприемники, маслосборники, гравийные подсыпки, дренажи и </a:t>
            </a:r>
            <a:r>
              <a:rPr lang="ru-RU" sz="1700" b="1" i="1" dirty="0" err="1" smtClean="0"/>
              <a:t>маслоотводы</a:t>
            </a:r>
            <a:r>
              <a:rPr lang="ru-RU" sz="1700" b="1" i="1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i="1" dirty="0" smtClean="0"/>
              <a:t>Не проводятся в полном объеме запланированный ремонт и техническое обслуживание зданий, сооружений, оборудования, устройств, ЛЭП.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i="1" dirty="0" smtClean="0"/>
              <a:t>Не проводятся должным образом техническое обслуживание и ремонт воздушных линий электропередачи, имеется наклон опор выше допустимого значения, высокая степень загнивания и разрушения древесины опор;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i="1" dirty="0" smtClean="0"/>
              <a:t>Охранные зоны воздушных линий не расчищены от древесно-кустарниковой растительности;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i="1" dirty="0" smtClean="0"/>
              <a:t>Не разработаны перспективные планы ремонта оборудования.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1658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1404000"/>
            <a:ext cx="12192000" cy="49845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0FF82343-202A-4D4B-8BA3-D03966DE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95250"/>
            <a:ext cx="10515600" cy="1325563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Подготовка субъектов электроэнергетики к отопительному периоду 2024-2025 годов</a:t>
            </a:r>
            <a:endParaRPr lang="ru-RU" sz="36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" y="18827"/>
            <a:ext cx="1192462" cy="138517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48" y="6791932"/>
            <a:ext cx="12191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426000" y="1202810"/>
            <a:ext cx="2747852" cy="201190"/>
          </a:xfrm>
          <a:prstGeom prst="rect">
            <a:avLst/>
          </a:prstGeom>
          <a:solidFill>
            <a:schemeClr val="accent1">
              <a:lumMod val="60000"/>
              <a:lumOff val="40000"/>
              <a:alpha val="7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678148" y="1202810"/>
            <a:ext cx="2747852" cy="201190"/>
          </a:xfrm>
          <a:prstGeom prst="rect">
            <a:avLst/>
          </a:prstGeom>
          <a:solidFill>
            <a:schemeClr val="accent1">
              <a:lumMod val="60000"/>
              <a:lumOff val="40000"/>
              <a:alpha val="39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01000" y="1196752"/>
            <a:ext cx="1077148" cy="252248"/>
          </a:xfrm>
          <a:prstGeom prst="rect">
            <a:avLst/>
          </a:prstGeom>
          <a:solidFill>
            <a:schemeClr val="accent1">
              <a:lumMod val="60000"/>
              <a:lumOff val="40000"/>
              <a:alpha val="9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872166" y="6422600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/>
              <a:t>7</a:t>
            </a:r>
            <a:endParaRPr lang="ru-RU" sz="2000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5273677" y="4784723"/>
            <a:ext cx="222250" cy="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317500" y="2895600"/>
            <a:ext cx="11557000" cy="1692771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i="1" dirty="0" smtClean="0"/>
              <a:t>В ходе оценки готовности к отопительному периоду 2024-2025 годов АО «ТГК-11» выявлено              </a:t>
            </a:r>
            <a:r>
              <a:rPr lang="ru-RU" sz="2000" b="1" i="1" dirty="0" smtClean="0">
                <a:solidFill>
                  <a:srgbClr val="FF0000"/>
                </a:solidFill>
              </a:rPr>
              <a:t>128 нарушений</a:t>
            </a:r>
            <a:r>
              <a:rPr lang="ru-RU" sz="2000" b="1" i="1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i="1" dirty="0" smtClean="0"/>
              <a:t>Все выявленные нарушения являются непосредственной причиной неготовности к прохождению отопительного периода и напрямую влияют на надежность прохождения осенне-зимнего периода 2024-2025 годов.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73050" y="1428750"/>
            <a:ext cx="11601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b="1" i="1" dirty="0" smtClean="0"/>
              <a:t>Вызывают опасения безаварийного прохождения осенне-зимнего периода                     2024-2025 годов </a:t>
            </a:r>
            <a:r>
              <a:rPr lang="ru-RU" sz="2400" b="1" i="1" dirty="0" smtClean="0">
                <a:solidFill>
                  <a:srgbClr val="00B050"/>
                </a:solidFill>
              </a:rPr>
              <a:t>2 электрические станции</a:t>
            </a:r>
            <a:r>
              <a:rPr lang="ru-RU" sz="2400" b="1" i="1" dirty="0" smtClean="0"/>
              <a:t>: ТЭЦ - 5 АО «ТГК-11» и </a:t>
            </a:r>
            <a:r>
              <a:rPr lang="ru-RU" sz="2400" b="1" i="1" dirty="0"/>
              <a:t>ПАО «ЮК ГРЭС</a:t>
            </a:r>
            <a:r>
              <a:rPr lang="ru-RU" sz="2400" b="1" i="1" dirty="0" smtClean="0"/>
              <a:t>».</a:t>
            </a:r>
            <a:endParaRPr lang="ru-RU" sz="2400" b="1" i="1" dirty="0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00" y="4629150"/>
            <a:ext cx="3644900" cy="1741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1800" y="4629150"/>
            <a:ext cx="3867150" cy="177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51300" y="4629150"/>
            <a:ext cx="3867150" cy="1774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4095750" y="2292658"/>
            <a:ext cx="4000500" cy="4695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i="1" dirty="0" smtClean="0">
                <a:solidFill>
                  <a:srgbClr val="FF0000"/>
                </a:solidFill>
              </a:rPr>
              <a:t>ТЭЦ - 5 АО «ТГК-11» </a:t>
            </a:r>
            <a:endParaRPr lang="ru-RU" sz="2300" b="1" i="1" dirty="0">
              <a:solidFill>
                <a:schemeClr val="tx1"/>
              </a:solidFill>
            </a:endParaRPr>
          </a:p>
        </p:txBody>
      </p:sp>
      <p:cxnSp>
        <p:nvCxnSpPr>
          <p:cNvPr id="24" name="Прямая соединительная линия 23"/>
          <p:cNvCxnSpPr>
            <a:stCxn id="22" idx="2"/>
            <a:endCxn id="35" idx="0"/>
          </p:cNvCxnSpPr>
          <p:nvPr/>
        </p:nvCxnSpPr>
        <p:spPr>
          <a:xfrm rot="5400000">
            <a:off x="6029325" y="2828925"/>
            <a:ext cx="13335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1404000"/>
            <a:ext cx="12192000" cy="49845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0FF82343-202A-4D4B-8BA3-D03966DE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95250"/>
            <a:ext cx="10515600" cy="1325563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Подготовка субъектов электроэнергетики к отопительному периоду 2024-2025 годов</a:t>
            </a:r>
            <a:endParaRPr lang="ru-RU" sz="36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" y="18827"/>
            <a:ext cx="1192462" cy="138517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48" y="6791932"/>
            <a:ext cx="12191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426000" y="1202810"/>
            <a:ext cx="2747852" cy="201190"/>
          </a:xfrm>
          <a:prstGeom prst="rect">
            <a:avLst/>
          </a:prstGeom>
          <a:solidFill>
            <a:schemeClr val="accent1">
              <a:lumMod val="60000"/>
              <a:lumOff val="40000"/>
              <a:alpha val="7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678148" y="1202810"/>
            <a:ext cx="2747852" cy="201190"/>
          </a:xfrm>
          <a:prstGeom prst="rect">
            <a:avLst/>
          </a:prstGeom>
          <a:solidFill>
            <a:schemeClr val="accent1">
              <a:lumMod val="60000"/>
              <a:lumOff val="40000"/>
              <a:alpha val="39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01000" y="1196752"/>
            <a:ext cx="1077148" cy="252248"/>
          </a:xfrm>
          <a:prstGeom prst="rect">
            <a:avLst/>
          </a:prstGeom>
          <a:solidFill>
            <a:schemeClr val="accent1">
              <a:lumMod val="60000"/>
              <a:lumOff val="40000"/>
              <a:alpha val="9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872166" y="6422600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/>
              <a:t>8</a:t>
            </a:r>
            <a:endParaRPr lang="ru-RU" sz="20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17500" y="3695700"/>
            <a:ext cx="4489450" cy="244682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b="1" i="1" dirty="0" smtClean="0"/>
              <a:t>Не обеспечено наличие обслуживающего оборудование персонала;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b="1" i="1" dirty="0" smtClean="0"/>
              <a:t>Не обеспечено проведение экспертизы промышленной безопасности оборудования;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b="1" i="1" dirty="0" smtClean="0"/>
              <a:t>В неисправном состоянии находятся </a:t>
            </a:r>
            <a:r>
              <a:rPr lang="ru-RU" sz="1700" b="1" i="1" dirty="0" err="1" smtClean="0"/>
              <a:t>обдувочные</a:t>
            </a:r>
            <a:r>
              <a:rPr lang="ru-RU" sz="1700" b="1" i="1" dirty="0" smtClean="0"/>
              <a:t> аппараты;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b="1" i="1" dirty="0" smtClean="0"/>
              <a:t>Тепловые защиты паровых котлах не исправны.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406900" y="1428750"/>
            <a:ext cx="2622550" cy="4695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i="1" dirty="0" smtClean="0">
                <a:solidFill>
                  <a:srgbClr val="FF0000"/>
                </a:solidFill>
              </a:rPr>
              <a:t>ПАО «ЮК ГРЭС»</a:t>
            </a:r>
            <a:endParaRPr lang="ru-RU" sz="2300" b="1" i="1" dirty="0">
              <a:solidFill>
                <a:schemeClr val="tx1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>
            <a:off x="2339974" y="1762126"/>
            <a:ext cx="311152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361950" y="1962150"/>
            <a:ext cx="5689600" cy="933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i="1" dirty="0" smtClean="0">
                <a:solidFill>
                  <a:schemeClr val="tx1"/>
                </a:solidFill>
              </a:rPr>
              <a:t>Внеплановая проверка </a:t>
            </a:r>
            <a:r>
              <a:rPr lang="ru-RU" sz="1700" b="1" i="1" u="sng" dirty="0" smtClean="0">
                <a:solidFill>
                  <a:schemeClr val="tx1"/>
                </a:solidFill>
              </a:rPr>
              <a:t>в области промышленной безопасности</a:t>
            </a:r>
            <a:r>
              <a:rPr lang="ru-RU" sz="1700" b="1" i="1" dirty="0" smtClean="0">
                <a:solidFill>
                  <a:schemeClr val="tx1"/>
                </a:solidFill>
              </a:rPr>
              <a:t> в рамках проверки хода подготовки электрической станции к отопительному периоду </a:t>
            </a:r>
            <a:endParaRPr lang="ru-RU" sz="1700" b="1" i="1" dirty="0">
              <a:solidFill>
                <a:srgbClr val="00206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140450" y="1962150"/>
            <a:ext cx="5689600" cy="933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i="1" dirty="0" smtClean="0">
                <a:solidFill>
                  <a:schemeClr val="tx1"/>
                </a:solidFill>
              </a:rPr>
              <a:t>Внеплановая проверка </a:t>
            </a:r>
            <a:r>
              <a:rPr lang="ru-RU" sz="1700" b="1" i="1" u="sng" dirty="0" smtClean="0">
                <a:solidFill>
                  <a:schemeClr val="tx1"/>
                </a:solidFill>
              </a:rPr>
              <a:t>государственного энергетического надзора </a:t>
            </a:r>
            <a:r>
              <a:rPr lang="ru-RU" sz="1700" b="1" i="1" dirty="0" smtClean="0">
                <a:solidFill>
                  <a:schemeClr val="tx1"/>
                </a:solidFill>
              </a:rPr>
              <a:t>при наличии индикатора риска нарушений обязательных требований</a:t>
            </a:r>
            <a:endParaRPr lang="ru-RU" sz="1700" b="1" i="1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62750" y="3695700"/>
            <a:ext cx="5111750" cy="243143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b="1" i="1" dirty="0" smtClean="0"/>
              <a:t>Не проведена экспертиза промышленной безопасности котлов после восстановительных ремонтов;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b="1" i="1" dirty="0" smtClean="0"/>
              <a:t>Генераторы эксплуатируются с </a:t>
            </a:r>
            <a:r>
              <a:rPr lang="ru-RU" sz="1700" b="1" i="1" dirty="0" err="1" smtClean="0"/>
              <a:t>неустранёнными</a:t>
            </a:r>
            <a:r>
              <a:rPr lang="ru-RU" sz="1700" b="1" i="1" dirty="0" smtClean="0"/>
              <a:t> дефектами;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b="1" i="1" dirty="0" smtClean="0"/>
              <a:t>Не проведены запланированные на 2024 год испытания электрооборудования и проверки устройств релейной защиты и автоматики.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i="1" dirty="0" smtClean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495550" y="1606550"/>
            <a:ext cx="191135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>
            <a:off x="8806259" y="1784747"/>
            <a:ext cx="357188" cy="79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10800000" flipV="1">
            <a:off x="7029450" y="1594004"/>
            <a:ext cx="1955800" cy="1254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984250" y="3028950"/>
            <a:ext cx="3022600" cy="33855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/>
            <a:r>
              <a:rPr lang="ru-RU" sz="1600" b="1" i="1" dirty="0" smtClean="0"/>
              <a:t>Выявлено </a:t>
            </a:r>
            <a:r>
              <a:rPr lang="ru-RU" sz="1600" b="1" i="1" dirty="0" smtClean="0">
                <a:solidFill>
                  <a:srgbClr val="FF0000"/>
                </a:solidFill>
              </a:rPr>
              <a:t>227 нарушений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7429500" y="3028950"/>
            <a:ext cx="3022600" cy="33855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/>
            <a:r>
              <a:rPr lang="ru-RU" sz="1600" b="1" i="1" dirty="0" smtClean="0"/>
              <a:t>Выявлено </a:t>
            </a:r>
            <a:r>
              <a:rPr lang="ru-RU" sz="1600" b="1" i="1" dirty="0" smtClean="0">
                <a:solidFill>
                  <a:srgbClr val="FF0000"/>
                </a:solidFill>
              </a:rPr>
              <a:t>102 нарушения</a:t>
            </a:r>
          </a:p>
        </p:txBody>
      </p:sp>
      <p:cxnSp>
        <p:nvCxnSpPr>
          <p:cNvPr id="69" name="Прямая со стрелкой 68"/>
          <p:cNvCxnSpPr/>
          <p:nvPr/>
        </p:nvCxnSpPr>
        <p:spPr>
          <a:xfrm rot="5400000">
            <a:off x="2340768" y="3539332"/>
            <a:ext cx="311152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rot="5400000">
            <a:off x="8822343" y="3531205"/>
            <a:ext cx="327402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endCxn id="67" idx="0"/>
          </p:cNvCxnSpPr>
          <p:nvPr/>
        </p:nvCxnSpPr>
        <p:spPr>
          <a:xfrm rot="5400000">
            <a:off x="2428877" y="2962274"/>
            <a:ext cx="133349" cy="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>
            <a:off x="8918574" y="2962274"/>
            <a:ext cx="133349" cy="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4" name="Picture 6" descr="C:\Users\glushkovaai@local.st\Desktop\19.10.2023_Доклад публичные слушания\01_Доклад\Картинки\k8ey197axakqnx1ws4eeje5kbu0y8n2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2984500"/>
            <a:ext cx="1866900" cy="155575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5" name="Picture 5" descr="C:\Users\glushkovaai@local.st\Desktop\19.10.2023_Доклад публичные слушания\01_Доклад\Картинки\bc35cfe0-052c-11ea-8656-5ba1f1ba59c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4584700"/>
            <a:ext cx="1822450" cy="1644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1404000"/>
            <a:ext cx="12192000" cy="49845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3" name="Picture 1" descr="C:\Users\glush\Desktop\Алиса\Публичные слушания\1\1653319029_5-celes-club-p-fon-dlya-prezentatsii-zavod-krasivie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50"/>
            <a:ext cx="12192000" cy="5080000"/>
          </a:xfrm>
          <a:prstGeom prst="rect">
            <a:avLst/>
          </a:prstGeom>
          <a:noFill/>
        </p:spPr>
      </p:pic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0FF82343-202A-4D4B-8BA3-D03966DE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95250"/>
            <a:ext cx="10515600" cy="1325563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Подготовка субъектов электроэнергетики к отопительному периоду 2024-2025 годов</a:t>
            </a:r>
            <a:endParaRPr lang="ru-RU" sz="36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" y="18827"/>
            <a:ext cx="1192462" cy="138517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48" y="6791932"/>
            <a:ext cx="12191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426000" y="1202810"/>
            <a:ext cx="2747852" cy="201190"/>
          </a:xfrm>
          <a:prstGeom prst="rect">
            <a:avLst/>
          </a:prstGeom>
          <a:solidFill>
            <a:schemeClr val="accent1">
              <a:lumMod val="60000"/>
              <a:lumOff val="40000"/>
              <a:alpha val="7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678148" y="1202810"/>
            <a:ext cx="2747852" cy="201190"/>
          </a:xfrm>
          <a:prstGeom prst="rect">
            <a:avLst/>
          </a:prstGeom>
          <a:solidFill>
            <a:schemeClr val="accent1">
              <a:lumMod val="60000"/>
              <a:lumOff val="40000"/>
              <a:alpha val="39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01000" y="1196752"/>
            <a:ext cx="1077148" cy="252248"/>
          </a:xfrm>
          <a:prstGeom prst="rect">
            <a:avLst/>
          </a:prstGeom>
          <a:solidFill>
            <a:schemeClr val="accent1">
              <a:lumMod val="60000"/>
              <a:lumOff val="40000"/>
              <a:alpha val="9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872166" y="6422600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/>
              <a:t>9</a:t>
            </a:r>
            <a:endParaRPr lang="ru-RU" sz="2000" dirty="0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317499" y="1942138"/>
          <a:ext cx="11601450" cy="4505206"/>
        </p:xfrm>
        <a:graphic>
          <a:graphicData uri="http://schemas.openxmlformats.org/drawingml/2006/table">
            <a:tbl>
              <a:tblPr/>
              <a:tblGrid>
                <a:gridCol w="437792"/>
                <a:gridCol w="2539185"/>
                <a:gridCol w="2582964"/>
                <a:gridCol w="1400930"/>
                <a:gridCol w="3133898"/>
                <a:gridCol w="1506681"/>
              </a:tblGrid>
              <a:tr h="5943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37" marR="7037" marT="7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Холдинг</a:t>
                      </a:r>
                    </a:p>
                  </a:txBody>
                  <a:tcPr marL="7037" marR="7037" marT="7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Субъект электроэнергетики</a:t>
                      </a:r>
                    </a:p>
                  </a:txBody>
                  <a:tcPr marL="7037" marR="7037" marT="7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Оценка субъекта</a:t>
                      </a:r>
                    </a:p>
                  </a:txBody>
                  <a:tcPr marL="7037" marR="7037" marT="7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Объект электроэнергетики</a:t>
                      </a:r>
                    </a:p>
                  </a:txBody>
                  <a:tcPr marL="7037" marR="7037" marT="7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Оценка объекта</a:t>
                      </a:r>
                    </a:p>
                  </a:txBody>
                  <a:tcPr marL="7037" marR="7037" marT="7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2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Кемеровская область</a:t>
                      </a:r>
                    </a:p>
                  </a:txBody>
                  <a:tcPr marL="7037" marR="7037" marT="7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8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037" marR="7037" marT="7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ООО "ЕВРАЗХОЛДИНГ"</a:t>
                      </a:r>
                    </a:p>
                  </a:txBody>
                  <a:tcPr marL="7037" marR="7037" marT="7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АО "ЕВРАЗ ЗСМК"</a:t>
                      </a:r>
                    </a:p>
                  </a:txBody>
                  <a:tcPr marL="7037" marR="7037" marT="7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61</a:t>
                      </a:r>
                    </a:p>
                  </a:txBody>
                  <a:tcPr marL="7037" marR="7037" marT="7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Западно-Сибирская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ТЭЦ</a:t>
                      </a:r>
                    </a:p>
                  </a:txBody>
                  <a:tcPr marL="7037" marR="7037" marT="7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</a:t>
                      </a:r>
                    </a:p>
                  </a:txBody>
                  <a:tcPr marL="7037" marR="7037" marT="7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0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037" marR="7037" marT="7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Электроэнергетика РФ</a:t>
                      </a:r>
                    </a:p>
                  </a:txBody>
                  <a:tcPr marL="7037" marR="7037" marT="7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ПАО "ЮК ГРЭС"</a:t>
                      </a:r>
                    </a:p>
                  </a:txBody>
                  <a:tcPr marL="7037" marR="7037" marT="7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</a:p>
                  </a:txBody>
                  <a:tcPr marL="7037" marR="7037" marT="7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Южно-Кузбасская ГРЭС</a:t>
                      </a:r>
                    </a:p>
                  </a:txBody>
                  <a:tcPr marL="7037" marR="7037" marT="7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</a:p>
                  </a:txBody>
                  <a:tcPr marL="7037" marR="7037" marT="7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0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7037" marR="7037" marT="7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ООО "Интеграл"</a:t>
                      </a:r>
                    </a:p>
                  </a:txBody>
                  <a:tcPr marL="7037" marR="7037" marT="7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7037" marR="7037" marT="7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Юргинская ТЭЦ</a:t>
                      </a:r>
                    </a:p>
                  </a:txBody>
                  <a:tcPr marL="7037" marR="7037" marT="7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7037" marR="7037" marT="7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032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Омская область</a:t>
                      </a:r>
                    </a:p>
                  </a:txBody>
                  <a:tcPr marL="7037" marR="7037" marT="7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8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7037" marR="7037" marT="7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Электроэнергетика РФ</a:t>
                      </a:r>
                    </a:p>
                  </a:txBody>
                  <a:tcPr marL="7037" marR="7037" marT="7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ООО "ОЭСК" (г. Омск)</a:t>
                      </a:r>
                    </a:p>
                  </a:txBody>
                  <a:tcPr marL="7037" marR="7037" marT="7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7037" marR="7037" marT="7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Омская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энергосетевая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компания (ИА)</a:t>
                      </a:r>
                    </a:p>
                  </a:txBody>
                  <a:tcPr marL="7037" marR="7037" marT="7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7037" marR="7037" marT="7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03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7037" marR="7037" marT="7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ПАО "ИНТЕР РАО"</a:t>
                      </a:r>
                    </a:p>
                  </a:txBody>
                  <a:tcPr marL="7037" marR="7037" marT="7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АО "ТГК-11"</a:t>
                      </a:r>
                    </a:p>
                  </a:txBody>
                  <a:tcPr marL="7037" marR="7037" marT="7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</a:t>
                      </a:r>
                    </a:p>
                  </a:txBody>
                  <a:tcPr marL="7037" marR="7037" marT="7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Омская ТЭЦ-5</a:t>
                      </a:r>
                    </a:p>
                  </a:txBody>
                  <a:tcPr marL="7037" marR="7037" marT="7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</a:t>
                      </a:r>
                    </a:p>
                  </a:txBody>
                  <a:tcPr marL="7037" marR="7037" marT="7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032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Алтайский край</a:t>
                      </a:r>
                    </a:p>
                  </a:txBody>
                  <a:tcPr marL="7037" marR="7037" marT="7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8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7037" marR="7037" marT="7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Электроэнергетика РФ</a:t>
                      </a:r>
                    </a:p>
                  </a:txBody>
                  <a:tcPr marL="7037" marR="7037" marT="7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ООО "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Заринская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сетевая компания"</a:t>
                      </a:r>
                    </a:p>
                  </a:txBody>
                  <a:tcPr marL="7037" marR="7037" marT="7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89</a:t>
                      </a:r>
                    </a:p>
                  </a:txBody>
                  <a:tcPr marL="7037" marR="7037" marT="7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Заринская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Сетевая Компания (ИА)</a:t>
                      </a:r>
                    </a:p>
                  </a:txBody>
                  <a:tcPr marL="7037" marR="7037" marT="7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89</a:t>
                      </a:r>
                    </a:p>
                  </a:txBody>
                  <a:tcPr marL="7037" marR="7037" marT="7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338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7037" marR="7037" marT="7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Электроэнергетика РФ</a:t>
                      </a:r>
                    </a:p>
                  </a:txBody>
                  <a:tcPr marL="7037" marR="7037" marT="7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АО "СК "Алтайкрайэнерго"</a:t>
                      </a:r>
                    </a:p>
                  </a:txBody>
                  <a:tcPr marL="7037" marR="7037" marT="7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</a:t>
                      </a:r>
                    </a:p>
                  </a:txBody>
                  <a:tcPr marL="7037" marR="7037" marT="7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СК </a:t>
                      </a:r>
                      <a:r>
                        <a:rPr lang="ru-RU" sz="1800" b="1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Алтайкрайэнерго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(ИА)</a:t>
                      </a:r>
                    </a:p>
                  </a:txBody>
                  <a:tcPr marL="7037" marR="7037" marT="7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89</a:t>
                      </a:r>
                    </a:p>
                  </a:txBody>
                  <a:tcPr marL="7037" marR="7037" marT="7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273050" y="1428750"/>
            <a:ext cx="11601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400" b="1" i="1" dirty="0" smtClean="0"/>
              <a:t>По информации, размещенной на сайте Минэнерго РФ: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658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амопрезентаци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33473"/>
      </a:accent1>
      <a:accent2>
        <a:srgbClr val="034873"/>
      </a:accent2>
      <a:accent3>
        <a:srgbClr val="FBB812"/>
      </a:accent3>
      <a:accent4>
        <a:srgbClr val="F2B84B"/>
      </a:accent4>
      <a:accent5>
        <a:srgbClr val="F2F2F2"/>
      </a:accent5>
      <a:accent6>
        <a:srgbClr val="FFFFFF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1180</Words>
  <Application>Microsoft Office PowerPoint</Application>
  <PresentationFormat>Произвольный</PresentationFormat>
  <Paragraphs>167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 готовности субъектов электроэнергетики к осенне-зимнему периоду 2024-2025 годов.  Проблемные вопросы, возникающие при подготовке субъектов электроэнергетики к осенне-зимнему периоду 2024-2025 годов</vt:lpstr>
      <vt:lpstr>Аварийность и травматизм на объектах электросетевого хозяйства</vt:lpstr>
      <vt:lpstr>Аварийность и травматизм на объектах электросетевого хозяйства</vt:lpstr>
      <vt:lpstr>Сравнительный анализ аварийности за 9 месяцев 2023 года и 9 месяцев 2024 года</vt:lpstr>
      <vt:lpstr>Плановые проверки государственного энергетического надзора</vt:lpstr>
      <vt:lpstr>Внеплановые проверки государственного энергетического надзора</vt:lpstr>
      <vt:lpstr>Подготовка субъектов электроэнергетики к отопительному периоду 2024-2025 годов</vt:lpstr>
      <vt:lpstr>Подготовка субъектов электроэнергетики к отопительному периоду 2024-2025 годов</vt:lpstr>
      <vt:lpstr>Подготовка субъектов электроэнергетики к отопительному периоду 2024-2025 годов</vt:lpstr>
      <vt:lpstr>Подготовка субъектов электроэнергетики к отопительному периоду 2024-2025 годов</vt:lpstr>
      <vt:lpstr>Подготовка субъектов электроэнергетики к отопительному периоду 2024-2025 годов</vt:lpstr>
      <vt:lpstr>Подготовка субъектов электроэнергетики к отопительному периоду 2024-2025 годов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Ростехнадзор</cp:lastModifiedBy>
  <cp:revision>88</cp:revision>
  <dcterms:created xsi:type="dcterms:W3CDTF">2020-07-24T16:52:01Z</dcterms:created>
  <dcterms:modified xsi:type="dcterms:W3CDTF">2024-10-30T02:43:41Z</dcterms:modified>
</cp:coreProperties>
</file>